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94" r:id="rId4"/>
    <p:sldId id="293" r:id="rId5"/>
    <p:sldId id="298" r:id="rId6"/>
    <p:sldId id="268" r:id="rId7"/>
    <p:sldId id="295" r:id="rId8"/>
    <p:sldId id="267" r:id="rId9"/>
    <p:sldId id="263" r:id="rId10"/>
    <p:sldId id="264" r:id="rId11"/>
    <p:sldId id="271" r:id="rId12"/>
    <p:sldId id="272" r:id="rId13"/>
    <p:sldId id="276" r:id="rId14"/>
    <p:sldId id="275" r:id="rId15"/>
    <p:sldId id="282" r:id="rId16"/>
    <p:sldId id="297" r:id="rId17"/>
    <p:sldId id="286" r:id="rId18"/>
    <p:sldId id="287" r:id="rId19"/>
    <p:sldId id="292" r:id="rId20"/>
    <p:sldId id="291" r:id="rId21"/>
    <p:sldId id="28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FC24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948A-F7C4-43C1-A362-73C1E830BAF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913B-6E0A-469E-B5A4-BBAC5DD34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4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2913B-6E0A-469E-B5A4-BBAC5DD346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99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8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4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21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3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07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5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2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8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6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6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99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2AF-F3EB-4D67-AE20-266E49D076D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6C80-A87E-40CA-8039-15E3CB00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7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dium.com/@tomaspueyo?source=post_page-----f4d3d9cd99ca---------------------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omaspueyo?source=post_page-----f4d3d9cd99ca----------------------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ets/world-flag-icon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ta.humdata.org/dataset/acaps-covid19-government-measures-dataset" TargetMode="External"/><Relationship Id="rId5" Type="http://schemas.openxmlformats.org/officeDocument/2006/relationships/hyperlink" Target="http://epidemicforecasting.org/containment" TargetMode="External"/><Relationship Id="rId4" Type="http://schemas.openxmlformats.org/officeDocument/2006/relationships/hyperlink" Target="https://www.deviantart.com/vathan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cmmid.github.io/topics/covid19/current-patterns-transmission/wuhan-early-dynamic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lancet.com/journals/lancet/article/PIIS0140-6736(20)30260-9/fulltext" TargetMode="External"/><Relationship Id="rId5" Type="http://schemas.openxmlformats.org/officeDocument/2006/relationships/hyperlink" Target="https://en.wikipedia.org/wiki/Compartmental_models_in_epidemiology" TargetMode="External"/><Relationship Id="rId4" Type="http://schemas.openxmlformats.org/officeDocument/2006/relationships/hyperlink" Target="http://gabgoh.github.i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abgoh.github.io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mmid.github.io/topics/covid19/current-patterns-transmission/wuhan-early-dynamics.html" TargetMode="External"/><Relationship Id="rId5" Type="http://schemas.openxmlformats.org/officeDocument/2006/relationships/hyperlink" Target="https://www.thelancet.com/journals/lancet/article/PIIS0140-6736(20)30260-9/fulltext" TargetMode="External"/><Relationship Id="rId4" Type="http://schemas.openxmlformats.org/officeDocument/2006/relationships/hyperlink" Target="https://en.wikipedia.org/wiki/Compartmental_models_in_epidemiolog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edium.com/@tomaspueyo?source=post_page-----f4d3d9cd99ca----------------------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omaspueyo?source=post_page-----b8420170203e----------------------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medium.com/@tomaspueyo/coronavirus-learning-how-to-dance-b8420170203e?source=post_page-----b8420170203e---------------------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vi.asm.org/content/92/14/e01031-1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omaspueyo?source=post_page-----f4d3d9cd99ca----------------------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3759857"/>
            <a:ext cx="8144073" cy="1470025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Коронавирусная</a:t>
            </a:r>
            <a:r>
              <a:rPr lang="ru-RU" dirty="0" smtClean="0"/>
              <a:t> инфекция </a:t>
            </a:r>
            <a:br>
              <a:rPr lang="ru-RU" dirty="0" smtClean="0"/>
            </a:br>
            <a:r>
              <a:rPr lang="ru-RU" dirty="0" smtClean="0"/>
              <a:t>в мире.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45224"/>
            <a:ext cx="7088832" cy="112968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ФГБОУ ВО ДГМУ Минздрава </a:t>
            </a:r>
            <a:r>
              <a:rPr lang="ru-RU" dirty="0" err="1" smtClean="0"/>
              <a:t>Росиии</a:t>
            </a:r>
            <a:endParaRPr lang="ru-RU" dirty="0" smtClean="0"/>
          </a:p>
          <a:p>
            <a:pPr algn="r"/>
            <a:r>
              <a:rPr lang="ru-RU" dirty="0" smtClean="0"/>
              <a:t>Ректор, проф. С.Н. </a:t>
            </a:r>
            <a:r>
              <a:rPr lang="ru-RU" dirty="0" err="1" smtClean="0"/>
              <a:t>Маммаев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AutoShape 4" descr="Впервые в Омске с подозрением на коронавирус госпитализировал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равительство Кузбасса принимает меры для защиты региона от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Правительство Кузбасса принимает меры для защиты региона от коронавиру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430"/>
            <a:ext cx="5537086" cy="34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8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5793"/>
            <a:ext cx="9144000" cy="501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V="1">
            <a:off x="1979712" y="2492896"/>
            <a:ext cx="720080" cy="376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1840" y="4149080"/>
            <a:ext cx="576064" cy="259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03848" y="2744924"/>
            <a:ext cx="57606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Швейцарский фонд выплатит 30 миллионов долларов создателя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3688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868905"/>
            <a:ext cx="24482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Общее количество случаев в регионе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221668"/>
            <a:ext cx="23762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Истинное количество случаев на сегодня</a:t>
            </a:r>
            <a:endParaRPr lang="ru-RU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712" y="3084929"/>
            <a:ext cx="28391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Тестирование проводится всем или только контактным?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3084929"/>
            <a:ext cx="24482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олько контактным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525089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завтра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120731"/>
            <a:ext cx="266429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в течение недели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925199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через 4 дня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725144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через два дня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525089"/>
            <a:ext cx="576064" cy="795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5536" y="5317177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новых случаев завтра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5533201"/>
            <a:ext cx="266429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в течение недели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317177"/>
            <a:ext cx="576064" cy="416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3455876" y="3328973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завтра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6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1296144" cy="651104"/>
          </a:xfrm>
        </p:spPr>
        <p:txBody>
          <a:bodyPr>
            <a:noAutofit/>
          </a:bodyPr>
          <a:lstStyle/>
          <a:p>
            <a:pPr algn="l"/>
            <a:r>
              <a:rPr lang="en-US" sz="1400" u="sng" dirty="0" smtClean="0">
                <a:hlinkClick r:id="rId2"/>
              </a:rPr>
              <a:t>Tomas </a:t>
            </a:r>
            <a:r>
              <a:rPr lang="en-US" sz="1400" u="sng" dirty="0" err="1" smtClean="0">
                <a:hlinkClick r:id="rId2"/>
              </a:rPr>
              <a:t>Pueyo</a:t>
            </a:r>
            <a:r>
              <a:rPr lang="ru-RU" sz="1400" u="sng" dirty="0" smtClean="0"/>
              <a:t>, </a:t>
            </a:r>
            <a:r>
              <a:rPr lang="en-US" sz="1400" dirty="0"/>
              <a:t/>
            </a:r>
            <a:br>
              <a:rPr lang="en-US" sz="1400" dirty="0"/>
            </a:b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985"/>
            <a:ext cx="5580112" cy="30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040" y="44624"/>
            <a:ext cx="41764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Китайские провинции (кроме </a:t>
            </a:r>
            <a:r>
              <a:rPr lang="ru-RU" sz="1600" b="1" dirty="0" err="1" smtClean="0">
                <a:solidFill>
                  <a:srgbClr val="C00000"/>
                </a:solidFill>
              </a:rPr>
              <a:t>Хубэя</a:t>
            </a:r>
            <a:r>
              <a:rPr lang="ru-RU" sz="1600" b="1" dirty="0" smtClean="0">
                <a:solidFill>
                  <a:srgbClr val="C00000"/>
                </a:solidFill>
              </a:rPr>
              <a:t>)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vs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Италия, Иран и Южная Корея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(03.03.2020)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609157"/>
            <a:ext cx="34563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Китайские провинции (кроме </a:t>
            </a:r>
            <a:r>
              <a:rPr lang="ru-RU" sz="1400" b="1" dirty="0" err="1" smtClean="0">
                <a:solidFill>
                  <a:srgbClr val="002060"/>
                </a:solidFill>
              </a:rPr>
              <a:t>Хубэя</a:t>
            </a:r>
            <a:r>
              <a:rPr lang="ru-RU" sz="1400" b="1" dirty="0" smtClean="0">
                <a:solidFill>
                  <a:srgbClr val="002060"/>
                </a:solidFill>
              </a:rPr>
              <a:t>)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7"/>
            <a:ext cx="7308304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6063" y="3068960"/>
            <a:ext cx="4358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Страны, исключая Китай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(18.03.2020)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4875491">
            <a:off x="3914430" y="4149815"/>
            <a:ext cx="3331364" cy="500970"/>
          </a:xfrm>
          <a:prstGeom prst="leftArrow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373" y="3645024"/>
            <a:ext cx="5580112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35" y="548679"/>
            <a:ext cx="5153769" cy="30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ivil Coalition: Govt Not Ready to Enforce Social Distanci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768353" cy="21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deas USA Can Do To Innovate In The Fight Against US Coronaviru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8" y="4077072"/>
            <a:ext cx="3569593" cy="20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318" y="188640"/>
            <a:ext cx="486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Модель прогнозирования ежедневных случаев инфицирования при проведении мероприятий по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18" y="188640"/>
            <a:ext cx="48657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Модель прогнозирования ежедневного количества  случаев инфицирования при применении разных стратегий социального </a:t>
            </a:r>
            <a:r>
              <a:rPr lang="ru-RU" sz="1600" dirty="0" err="1" smtClean="0">
                <a:solidFill>
                  <a:srgbClr val="C00000"/>
                </a:solidFill>
              </a:rPr>
              <a:t>дистанциирования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3318083"/>
            <a:ext cx="48245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Модель </a:t>
            </a:r>
            <a:r>
              <a:rPr lang="ru-RU" sz="1600" smtClean="0">
                <a:solidFill>
                  <a:srgbClr val="C00000"/>
                </a:solidFill>
              </a:rPr>
              <a:t>прогнозирования суммарного </a:t>
            </a:r>
            <a:r>
              <a:rPr lang="ru-RU" sz="1600" dirty="0" smtClean="0">
                <a:solidFill>
                  <a:srgbClr val="C00000"/>
                </a:solidFill>
              </a:rPr>
              <a:t>количества случаев инфицирования при </a:t>
            </a:r>
            <a:r>
              <a:rPr lang="ru-RU" sz="1600" dirty="0">
                <a:solidFill>
                  <a:srgbClr val="C00000"/>
                </a:solidFill>
              </a:rPr>
              <a:t>п</a:t>
            </a:r>
            <a:r>
              <a:rPr lang="ru-RU" sz="1600" dirty="0" smtClean="0">
                <a:solidFill>
                  <a:srgbClr val="C00000"/>
                </a:solidFill>
              </a:rPr>
              <a:t>рименении разных стратегий социального </a:t>
            </a:r>
            <a:r>
              <a:rPr lang="ru-RU" sz="1600" dirty="0" err="1" smtClean="0">
                <a:solidFill>
                  <a:srgbClr val="C00000"/>
                </a:solidFill>
              </a:rPr>
              <a:t>дистанциирования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3624" y="1608529"/>
            <a:ext cx="10423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Без социального </a:t>
            </a:r>
            <a:r>
              <a:rPr lang="ru-RU" sz="800" b="1" dirty="0" err="1" smtClean="0"/>
              <a:t>дистанциирования</a:t>
            </a:r>
            <a:endParaRPr lang="ru-RU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2204864"/>
            <a:ext cx="13844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Социальное </a:t>
            </a:r>
            <a:r>
              <a:rPr lang="ru-RU" sz="800" b="1" dirty="0" err="1" smtClean="0">
                <a:solidFill>
                  <a:srgbClr val="C00000"/>
                </a:solidFill>
              </a:rPr>
              <a:t>дистанциирование</a:t>
            </a:r>
            <a:r>
              <a:rPr lang="ru-RU" sz="800" b="1" dirty="0" smtClean="0">
                <a:solidFill>
                  <a:srgbClr val="C00000"/>
                </a:solidFill>
              </a:rPr>
              <a:t> начато на след. день после начала вспышки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2977788"/>
            <a:ext cx="6903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B050"/>
                </a:solidFill>
              </a:rPr>
              <a:t>Социальное  </a:t>
            </a:r>
            <a:r>
              <a:rPr lang="ru-RU" sz="700" b="1" dirty="0" err="1" smtClean="0">
                <a:solidFill>
                  <a:srgbClr val="00B050"/>
                </a:solidFill>
              </a:rPr>
              <a:t>дистанциирование</a:t>
            </a:r>
            <a:r>
              <a:rPr lang="ru-RU" sz="700" b="1" dirty="0" smtClean="0">
                <a:solidFill>
                  <a:srgbClr val="00B050"/>
                </a:solidFill>
              </a:rPr>
              <a:t> начато в день вспышки</a:t>
            </a:r>
            <a:endParaRPr lang="ru-RU" sz="7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458112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 социального </a:t>
            </a:r>
            <a:r>
              <a:rPr lang="ru-RU" sz="900" b="1" dirty="0" err="1" smtClean="0"/>
              <a:t>дистанциирования</a:t>
            </a:r>
            <a:endParaRPr lang="ru-RU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08303" y="4263479"/>
            <a:ext cx="15361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Социальное </a:t>
            </a:r>
            <a:r>
              <a:rPr lang="ru-RU" sz="800" b="1" dirty="0" err="1" smtClean="0">
                <a:solidFill>
                  <a:srgbClr val="C00000"/>
                </a:solidFill>
              </a:rPr>
              <a:t>дистанциирование</a:t>
            </a:r>
            <a:r>
              <a:rPr lang="ru-RU" sz="800" b="1" dirty="0" smtClean="0">
                <a:solidFill>
                  <a:srgbClr val="C00000"/>
                </a:solidFill>
              </a:rPr>
              <a:t> начато на следующий день после начала вспышки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2034" y="5229200"/>
            <a:ext cx="10983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</a:rPr>
              <a:t>Социальное  </a:t>
            </a:r>
            <a:r>
              <a:rPr lang="ru-RU" sz="800" b="1" dirty="0" err="1" smtClean="0">
                <a:solidFill>
                  <a:srgbClr val="00B050"/>
                </a:solidFill>
              </a:rPr>
              <a:t>дистанциирование</a:t>
            </a:r>
            <a:r>
              <a:rPr lang="ru-RU" sz="800" b="1" dirty="0" smtClean="0">
                <a:solidFill>
                  <a:srgbClr val="00B050"/>
                </a:solidFill>
              </a:rPr>
              <a:t> начато в день вспышки</a:t>
            </a:r>
            <a:endParaRPr lang="ru-RU" sz="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2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614102"/>
            <a:ext cx="9108504" cy="521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55" y="104460"/>
            <a:ext cx="2053041" cy="15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501008"/>
            <a:ext cx="80648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1547500"/>
            <a:ext cx="410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Период карантина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2132856"/>
            <a:ext cx="86409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Прогнозируемая дата начала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2132856"/>
            <a:ext cx="72008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Пик новых случаев сутки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023999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Длинный:</a:t>
            </a:r>
          </a:p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Прогнозируемая дата окончания 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1988840"/>
            <a:ext cx="8557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Короткий:</a:t>
            </a:r>
          </a:p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Прогнозируемая дата окончания 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132856"/>
            <a:ext cx="86409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Кол- во </a:t>
            </a:r>
            <a:r>
              <a:rPr lang="ru-RU" sz="900" b="1" dirty="0" err="1" smtClean="0">
                <a:solidFill>
                  <a:schemeClr val="accent3">
                    <a:lumMod val="50000"/>
                  </a:schemeClr>
                </a:solidFill>
              </a:rPr>
              <a:t>стац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. коек на 100 тыс. нас.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3455" y="2132856"/>
            <a:ext cx="85571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Респираторные </a:t>
            </a:r>
            <a:r>
              <a:rPr lang="ru-RU" sz="900" b="1" dirty="0" err="1" smtClean="0">
                <a:solidFill>
                  <a:schemeClr val="accent3">
                    <a:lumMod val="50000"/>
                  </a:schemeClr>
                </a:solidFill>
              </a:rPr>
              <a:t>заб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-я на 100 тыс. нас.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941" y="2132856"/>
            <a:ext cx="75151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 smtClean="0">
                <a:solidFill>
                  <a:schemeClr val="accent3">
                    <a:lumMod val="50000"/>
                  </a:schemeClr>
                </a:solidFill>
              </a:rPr>
              <a:t>Возм-ти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 по контролю эпидемии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916832"/>
            <a:ext cx="3024336" cy="2539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Факторы, влияющие на длительность карантина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2440" y="2924944"/>
            <a:ext cx="5760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rgbClr val="00B050"/>
                </a:solidFill>
              </a:rPr>
              <a:t>Эфф-сть</a:t>
            </a:r>
            <a:r>
              <a:rPr lang="ru-RU" sz="800" b="1" dirty="0" smtClean="0">
                <a:solidFill>
                  <a:srgbClr val="00B050"/>
                </a:solidFill>
              </a:rPr>
              <a:t>  </a:t>
            </a:r>
            <a:r>
              <a:rPr lang="ru-RU" sz="800" b="1" dirty="0" err="1" smtClean="0">
                <a:solidFill>
                  <a:srgbClr val="00B050"/>
                </a:solidFill>
              </a:rPr>
              <a:t>праит-ва</a:t>
            </a:r>
            <a:r>
              <a:rPr lang="ru-RU" sz="800" b="1" dirty="0" smtClean="0">
                <a:solidFill>
                  <a:srgbClr val="00B050"/>
                </a:solidFill>
              </a:rPr>
              <a:t>, полит. стабильность</a:t>
            </a:r>
            <a:endParaRPr lang="ru-RU" sz="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638132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Хоро</a:t>
            </a:r>
            <a:r>
              <a:rPr lang="ru-RU" sz="900" b="1" dirty="0" smtClean="0"/>
              <a:t>-шее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6438528"/>
            <a:ext cx="6480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Среднее</a:t>
            </a:r>
            <a:endParaRPr lang="ru-RU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08610" y="6438528"/>
            <a:ext cx="5917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Слабое</a:t>
            </a:r>
            <a:endParaRPr lang="ru-RU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6381328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CC00"/>
                </a:solidFill>
              </a:rPr>
              <a:t>Потенциальные</a:t>
            </a:r>
            <a:endParaRPr lang="ru-RU" sz="1000" b="1" dirty="0">
              <a:solidFill>
                <a:srgbClr val="FF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6423139"/>
            <a:ext cx="92772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/>
              <a:t>Ф</a:t>
            </a:r>
            <a:r>
              <a:rPr lang="ru-RU" sz="1000" b="1" dirty="0" smtClean="0"/>
              <a:t>актические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99592" y="2129081"/>
            <a:ext cx="86409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Введен/нет (На момент публикации) 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61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84" y="1404393"/>
            <a:ext cx="9108616" cy="50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4460"/>
            <a:ext cx="1800200" cy="133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068960"/>
            <a:ext cx="792088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Новых случаев в день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78" y="4728046"/>
            <a:ext cx="792088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Общее кол-во </a:t>
            </a:r>
            <a:r>
              <a:rPr lang="ru-RU" sz="1600" b="1" dirty="0" err="1" smtClean="0">
                <a:solidFill>
                  <a:schemeClr val="bg1"/>
                </a:solidFill>
              </a:rPr>
              <a:t>инфиц-ых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851646"/>
            <a:ext cx="72008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Нача</a:t>
            </a:r>
          </a:p>
          <a:p>
            <a:r>
              <a:rPr lang="ru-RU" sz="1600" b="1" dirty="0" err="1" smtClean="0">
                <a:solidFill>
                  <a:schemeClr val="bg1"/>
                </a:solidFill>
              </a:rPr>
              <a:t>ло</a:t>
            </a:r>
            <a:r>
              <a:rPr lang="ru-RU" sz="1600" b="1" dirty="0" smtClean="0">
                <a:solidFill>
                  <a:schemeClr val="bg1"/>
                </a:solidFill>
              </a:rPr>
              <a:t> карантина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194236"/>
            <a:ext cx="79208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Дата пика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870" y="4941168"/>
            <a:ext cx="792088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Окончание карантина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2905780"/>
            <a:ext cx="2808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Предположительно 10-я смерть к 30 марта (ранняя фаза)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354" y="3573016"/>
            <a:ext cx="29401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Предположительно на 4 неделе марта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201924"/>
            <a:ext cx="2808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Пик новых случаев ожидается на первой неделе мая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5229200"/>
            <a:ext cx="2808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Предположительно : на 4 неделе июня -  4 неделе июля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23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Подавлять, смягчать или </a:t>
            </a:r>
            <a:br>
              <a:rPr lang="ru-RU" dirty="0" smtClean="0"/>
            </a:br>
            <a:r>
              <a:rPr lang="ru-RU" dirty="0" smtClean="0"/>
              <a:t>ничего не делать?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46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844824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мягчение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556792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Ничего не делать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Подавление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21297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«Молот»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21297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«Танец»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30120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3-7 недель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5301208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0716" y="530120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Сегодня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5633372"/>
            <a:ext cx="6588224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err="1" smtClean="0"/>
              <a:t>Коронавирус</a:t>
            </a:r>
            <a:r>
              <a:rPr lang="ru-RU" sz="1600" dirty="0" smtClean="0"/>
              <a:t>: Молот и Танец</a:t>
            </a:r>
          </a:p>
          <a:p>
            <a:pPr algn="r"/>
            <a:r>
              <a:rPr lang="ru-RU" sz="1600" dirty="0" smtClean="0"/>
              <a:t>Как </a:t>
            </a:r>
            <a:r>
              <a:rPr lang="ru-RU" sz="1600" dirty="0"/>
              <a:t>могут </a:t>
            </a:r>
            <a:r>
              <a:rPr lang="ru-RU" sz="1600" dirty="0" smtClean="0"/>
              <a:t>выглядеть следующие 18 месяцев</a:t>
            </a:r>
            <a:r>
              <a:rPr lang="en-US" sz="1600" dirty="0" smtClean="0"/>
              <a:t>, </a:t>
            </a:r>
            <a:r>
              <a:rPr lang="ru-RU" sz="1600" dirty="0" smtClean="0"/>
              <a:t>если лидеры выиграют нам время</a:t>
            </a:r>
          </a:p>
          <a:p>
            <a:pPr algn="r"/>
            <a:r>
              <a:rPr lang="en-US" sz="1600" u="sng" dirty="0" smtClean="0">
                <a:hlinkClick r:id="rId3"/>
              </a:rPr>
              <a:t>Tomas </a:t>
            </a:r>
            <a:r>
              <a:rPr lang="en-US" sz="1600" u="sng" dirty="0" err="1">
                <a:hlinkClick r:id="rId3"/>
              </a:rPr>
              <a:t>Pueyo</a:t>
            </a:r>
            <a:r>
              <a:rPr lang="ru-RU" sz="1600" u="sng" dirty="0"/>
              <a:t>, </a:t>
            </a:r>
            <a:r>
              <a:rPr lang="ru-RU" sz="1600" dirty="0"/>
              <a:t> </a:t>
            </a:r>
            <a:r>
              <a:rPr lang="ru-RU" sz="1600" b="1" dirty="0" smtClean="0"/>
              <a:t>1</a:t>
            </a:r>
            <a:r>
              <a:rPr lang="en-US" sz="1600" b="1" dirty="0" smtClean="0"/>
              <a:t>9</a:t>
            </a:r>
            <a:r>
              <a:rPr lang="ru-RU" sz="1600" b="1" dirty="0" smtClean="0"/>
              <a:t>.03.2020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16546" y="3789040"/>
            <a:ext cx="23042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Учиться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Подавить рост вируса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Оценить реальное количество случаев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Привлечь персонал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Усовершенствовать лечение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Проводить достаточное кол-во тестирований и отслеживание контактов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Оценить нагрузку на здравоохранение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Увеличить возможности здравоохранения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Оценить экономическую ценность мер</a:t>
            </a:r>
            <a:endParaRPr lang="ru-RU" sz="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6480" y="3789040"/>
            <a:ext cx="31439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Удерживать уровень </a:t>
            </a:r>
            <a:r>
              <a:rPr lang="en-US" sz="800" dirty="0" smtClean="0">
                <a:solidFill>
                  <a:srgbClr val="00B050"/>
                </a:solidFill>
              </a:rPr>
              <a:t>R </a:t>
            </a:r>
            <a:r>
              <a:rPr lang="ru-RU" sz="800" dirty="0" smtClean="0">
                <a:solidFill>
                  <a:srgbClr val="00B050"/>
                </a:solidFill>
              </a:rPr>
              <a:t>ниже 1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>
                <a:solidFill>
                  <a:srgbClr val="00B050"/>
                </a:solidFill>
              </a:rPr>
              <a:t>Проводить достаточное кол-во </a:t>
            </a:r>
            <a:r>
              <a:rPr lang="ru-RU" sz="800" dirty="0" smtClean="0">
                <a:solidFill>
                  <a:srgbClr val="00B050"/>
                </a:solidFill>
              </a:rPr>
              <a:t>тестирований, </a:t>
            </a:r>
            <a:r>
              <a:rPr lang="ru-RU" sz="800" dirty="0">
                <a:solidFill>
                  <a:srgbClr val="00B050"/>
                </a:solidFill>
              </a:rPr>
              <a:t>отслеживание </a:t>
            </a:r>
            <a:r>
              <a:rPr lang="ru-RU" sz="800" dirty="0" smtClean="0">
                <a:solidFill>
                  <a:srgbClr val="00B050"/>
                </a:solidFill>
              </a:rPr>
              <a:t>контактов, карантин, изоляцию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Ограничить массового скопления людей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Снять большинство запретов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Усиливать по мере необходимости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B050"/>
                </a:solidFill>
              </a:rPr>
              <a:t>Применять наименее экономически тяжелые меры социального </a:t>
            </a:r>
            <a:r>
              <a:rPr lang="ru-RU" sz="800" dirty="0" err="1" smtClean="0">
                <a:solidFill>
                  <a:srgbClr val="00B050"/>
                </a:solidFill>
              </a:rPr>
              <a:t>дистанциирования</a:t>
            </a:r>
            <a:endParaRPr lang="ru-RU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7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Предположительные фазы эпидемии в странах мира (по новым случаям)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412776"/>
            <a:ext cx="9071992" cy="46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717032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Все еще не добрались до пика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556792"/>
            <a:ext cx="18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Находятся на пике по новым случаям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429000"/>
            <a:ext cx="12497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Контроль эпидемии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293096"/>
            <a:ext cx="1097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Завершение эпидемии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05452" y="3861048"/>
            <a:ext cx="13509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«Танец», но все еще в эпидемии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4293096"/>
            <a:ext cx="13509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«Танец», не было эпидемии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093947"/>
            <a:ext cx="21602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вводили агрессивные меры возможно в расчете на популяционную иммунизацию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6093296"/>
            <a:ext cx="496855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hlinkClick r:id="rId3"/>
              </a:rPr>
              <a:t>flag </a:t>
            </a:r>
            <a:r>
              <a:rPr lang="en-US" i="1" dirty="0">
                <a:hlinkClick r:id="rId3"/>
              </a:rPr>
              <a:t>icons</a:t>
            </a:r>
            <a:r>
              <a:rPr lang="en-US" i="1" dirty="0"/>
              <a:t> from </a:t>
            </a:r>
            <a:r>
              <a:rPr lang="en-US" i="1" dirty="0" err="1">
                <a:hlinkClick r:id="rId4"/>
              </a:rPr>
              <a:t>Vathanx</a:t>
            </a:r>
            <a:r>
              <a:rPr lang="en-US" i="1" dirty="0"/>
              <a:t>, </a:t>
            </a:r>
            <a:r>
              <a:rPr lang="en-US" i="1" dirty="0">
                <a:hlinkClick r:id="rId5"/>
              </a:rPr>
              <a:t>NPIs from Johns Hopkins via epidemicforecasting.org</a:t>
            </a:r>
            <a:r>
              <a:rPr lang="en-US" i="1" dirty="0"/>
              <a:t>, </a:t>
            </a:r>
            <a:r>
              <a:rPr lang="en-US" i="1" dirty="0">
                <a:hlinkClick r:id="rId6"/>
              </a:rPr>
              <a:t>NPIs from ACAPS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639833"/>
            <a:ext cx="30963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Около 60% населения всех  этих стран находятся в условиях мер «Молота»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Потребность в койках  ОРИТ при разных стратегиях социального </a:t>
            </a:r>
            <a:r>
              <a:rPr lang="ru-RU" sz="3200" dirty="0" err="1" smtClean="0">
                <a:solidFill>
                  <a:srgbClr val="002060"/>
                </a:solidFill>
              </a:rPr>
              <a:t>дистанциирования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84784"/>
            <a:ext cx="68008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805264"/>
            <a:ext cx="85689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dirty="0"/>
              <a:t>Impact of non-pharmaceutical interventions (NPIs) </a:t>
            </a:r>
            <a:r>
              <a:rPr lang="en-US" dirty="0" smtClean="0"/>
              <a:t>to </a:t>
            </a:r>
            <a:r>
              <a:rPr lang="en-US" dirty="0"/>
              <a:t>reduce COVID19 mortality and healthcare demand </a:t>
            </a:r>
            <a:endParaRPr lang="ru-RU" dirty="0" smtClean="0"/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Imperial </a:t>
            </a:r>
            <a:r>
              <a:rPr lang="en-US" b="1" dirty="0">
                <a:solidFill>
                  <a:srgbClr val="0070C0"/>
                </a:solidFill>
              </a:rPr>
              <a:t>College COVID-19 Response Team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4624"/>
            <a:ext cx="285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https://www.imperial.ac.uk/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6954" y="2978249"/>
            <a:ext cx="3423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Потребность в койках ОРИТ </a:t>
            </a:r>
          </a:p>
          <a:p>
            <a:pPr algn="ctr"/>
            <a:r>
              <a:rPr lang="ru-RU" b="1" dirty="0" smtClean="0"/>
              <a:t>на 100 тыс. нас.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44824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Объем коечного фонда в ОРИТ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348880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Ничего не делать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708920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Самоизоляция</a:t>
            </a:r>
            <a:endParaRPr lang="ru-RU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3100898"/>
            <a:ext cx="16240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Самоизоляция и домашний карантин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501008"/>
            <a:ext cx="16960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Закрытие школ и университетов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5" y="3924328"/>
            <a:ext cx="17281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Самоизоляция и домашний карантин и социальное дистанции </a:t>
            </a:r>
            <a:r>
              <a:rPr lang="ru-RU" sz="1000" b="1" dirty="0" err="1" smtClean="0"/>
              <a:t>рование</a:t>
            </a:r>
            <a:r>
              <a:rPr lang="ru-RU" sz="1000" b="1" dirty="0" smtClean="0"/>
              <a:t> пожилых 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400301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Ценность </a:t>
            </a:r>
            <a:r>
              <a:rPr lang="ru-RU" b="1" dirty="0" smtClean="0"/>
              <a:t>времени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6326" cy="40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85689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dirty="0"/>
              <a:t>Impact of non-pharmaceutical interventions (NPIs) </a:t>
            </a:r>
            <a:r>
              <a:rPr lang="en-US" dirty="0" smtClean="0"/>
              <a:t>to </a:t>
            </a:r>
            <a:r>
              <a:rPr lang="en-US" dirty="0"/>
              <a:t>reduce COVID19 mortality and healthcare demand </a:t>
            </a:r>
            <a:endParaRPr lang="ru-RU" dirty="0" smtClean="0"/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Imperial </a:t>
            </a:r>
            <a:r>
              <a:rPr lang="en-US" b="1" dirty="0">
                <a:solidFill>
                  <a:srgbClr val="0070C0"/>
                </a:solidFill>
              </a:rPr>
              <a:t>College COVID-19 Response Team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4624"/>
            <a:ext cx="285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https://www.imperial.ac.uk/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81336" y="3142590"/>
            <a:ext cx="27034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Потребность в койках ОРИТ </a:t>
            </a:r>
          </a:p>
          <a:p>
            <a:pPr algn="ctr"/>
            <a:r>
              <a:rPr lang="ru-RU" sz="1200" b="1" dirty="0" smtClean="0"/>
              <a:t>на 100 тыс. нас.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6610" y="1844824"/>
            <a:ext cx="18635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Объем коечного фонда в ОРИТ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6611" y="2348879"/>
            <a:ext cx="13681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Ничего не делать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11" y="2636912"/>
            <a:ext cx="236755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Самоизоляция и домашний карантин и общее социальное </a:t>
            </a:r>
            <a:r>
              <a:rPr lang="ru-RU" sz="1000" b="1" dirty="0" err="1" smtClean="0"/>
              <a:t>дистанциирование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5" y="3235042"/>
            <a:ext cx="2232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Закрытие школ и университетов, самоизоляция и домашний карантин и общее социальное </a:t>
            </a:r>
            <a:r>
              <a:rPr lang="ru-RU" sz="1000" b="1" dirty="0" err="1" smtClean="0"/>
              <a:t>дистанциирование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142377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5" y="5512148"/>
            <a:ext cx="9077875" cy="144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6012" y="1219691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http://gabgoh.github.io/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00446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094547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7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119675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5435351"/>
            <a:ext cx="106578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22 день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509120"/>
            <a:ext cx="144016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Первый смертный случай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836712"/>
            <a:ext cx="720080" cy="432048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9101386">
            <a:off x="3540569" y="4945523"/>
            <a:ext cx="478684" cy="279321"/>
          </a:xfrm>
          <a:prstGeom prst="rightArrow">
            <a:avLst>
              <a:gd name="adj1" fmla="val 50000"/>
              <a:gd name="adj2" fmla="val 411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76256" y="4581128"/>
            <a:ext cx="2088232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Пик госпитализаций:  267 957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5533497">
            <a:off x="5927304" y="4598776"/>
            <a:ext cx="1444746" cy="243695"/>
          </a:xfrm>
          <a:prstGeom prst="rightArrow">
            <a:avLst>
              <a:gd name="adj1" fmla="val 50000"/>
              <a:gd name="adj2" fmla="val 8571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39009" y="3140968"/>
            <a:ext cx="917367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104 </a:t>
            </a:r>
            <a:r>
              <a:rPr lang="ru-RU" sz="1400" b="1" dirty="0">
                <a:solidFill>
                  <a:srgbClr val="FF0000"/>
                </a:solidFill>
              </a:rPr>
              <a:t>день</a:t>
            </a:r>
            <a:r>
              <a:rPr lang="ru-RU" sz="1400" b="1" dirty="0"/>
              <a:t> </a:t>
            </a:r>
          </a:p>
        </p:txBody>
      </p:sp>
      <p:sp>
        <p:nvSpPr>
          <p:cNvPr id="27" name="Овал 26"/>
          <p:cNvSpPr/>
          <p:nvPr/>
        </p:nvSpPr>
        <p:spPr>
          <a:xfrm>
            <a:off x="66125" y="6234770"/>
            <a:ext cx="1769571" cy="623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31640" y="2462699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Инфицированы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31640" y="4838963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Смертные случаи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31640" y="3789040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Выздоровели</a:t>
            </a:r>
            <a:endParaRPr lang="ru-RU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31640" y="1814627"/>
            <a:ext cx="14233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</a:t>
            </a:r>
            <a:r>
              <a:rPr lang="ru-RU" sz="1000" b="1" dirty="0" smtClean="0"/>
              <a:t> инкуб-м периоде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721" y="5723964"/>
            <a:ext cx="12699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Население 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331640" y="4221088"/>
            <a:ext cx="14233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Госпитализированы</a:t>
            </a:r>
            <a:endParaRPr lang="ru-RU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6402814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Первичное количество случаев</a:t>
            </a:r>
            <a:endParaRPr lang="ru-RU" sz="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-42193"/>
            <a:ext cx="44929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Классическая модель инфекционных заболеваний </a:t>
            </a:r>
            <a:r>
              <a:rPr lang="en-US" sz="2000" dirty="0" smtClean="0"/>
              <a:t>—</a:t>
            </a:r>
            <a:r>
              <a:rPr lang="en-US" sz="2000" dirty="0"/>
              <a:t> </a:t>
            </a:r>
            <a:r>
              <a:rPr lang="en-US" sz="2000" b="1" dirty="0">
                <a:hlinkClick r:id="rId5"/>
              </a:rPr>
              <a:t>SEIR</a:t>
            </a:r>
            <a:r>
              <a:rPr lang="en-US" sz="2000" b="1" dirty="0"/>
              <a:t> </a:t>
            </a:r>
            <a:r>
              <a:rPr lang="en-US" sz="2000" dirty="0" smtClean="0"/>
              <a:t>(</a:t>
            </a:r>
            <a:r>
              <a:rPr lang="en-US" sz="2000" b="1" dirty="0"/>
              <a:t>S</a:t>
            </a:r>
            <a:r>
              <a:rPr lang="en-US" sz="2000" dirty="0"/>
              <a:t>usceptible → </a:t>
            </a:r>
            <a:r>
              <a:rPr lang="en-US" sz="2000" b="1" dirty="0"/>
              <a:t>E</a:t>
            </a:r>
            <a:r>
              <a:rPr lang="en-US" sz="2000" dirty="0"/>
              <a:t>xposed → </a:t>
            </a:r>
            <a:r>
              <a:rPr lang="en-US" sz="2000" b="1" dirty="0"/>
              <a:t>I</a:t>
            </a:r>
            <a:r>
              <a:rPr lang="en-US" sz="2000" dirty="0"/>
              <a:t>nfected → </a:t>
            </a:r>
            <a:r>
              <a:rPr lang="en-US" sz="2000" b="1" dirty="0"/>
              <a:t>R</a:t>
            </a:r>
            <a:r>
              <a:rPr lang="en-US" sz="2000" dirty="0"/>
              <a:t>emoved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</a:p>
          <a:p>
            <a:pPr algn="r"/>
            <a:r>
              <a:rPr lang="en-US" sz="1600" dirty="0" smtClean="0"/>
              <a:t>[</a:t>
            </a:r>
            <a:r>
              <a:rPr lang="en-US" sz="1600" dirty="0" smtClean="0">
                <a:hlinkClick r:id="rId6"/>
              </a:rPr>
              <a:t>Wu</a:t>
            </a:r>
            <a:r>
              <a:rPr lang="en-US" sz="1600" dirty="0">
                <a:hlinkClick r:id="rId6"/>
              </a:rPr>
              <a:t>, et. al</a:t>
            </a:r>
            <a:r>
              <a:rPr lang="en-US" sz="1600" dirty="0"/>
              <a:t>, </a:t>
            </a:r>
            <a:r>
              <a:rPr lang="en-US" sz="1600" dirty="0" err="1">
                <a:hlinkClick r:id="rId7"/>
              </a:rPr>
              <a:t>Kucharski</a:t>
            </a:r>
            <a:r>
              <a:rPr lang="en-US" sz="1600" dirty="0">
                <a:hlinkClick r:id="rId7"/>
              </a:rPr>
              <a:t> et. al</a:t>
            </a:r>
            <a:r>
              <a:rPr lang="en-US" sz="1600" dirty="0"/>
              <a:t>].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2668850"/>
            <a:ext cx="208823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Пиковое значение заболевших:  209 875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90937" y="5445224"/>
            <a:ext cx="91736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116 </a:t>
            </a:r>
            <a:r>
              <a:rPr lang="ru-RU" sz="1400" b="1" dirty="0">
                <a:solidFill>
                  <a:srgbClr val="FF0000"/>
                </a:solidFill>
              </a:rPr>
              <a:t>день</a:t>
            </a:r>
            <a:r>
              <a:rPr lang="ru-RU" sz="1400" b="1" dirty="0"/>
              <a:t>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331640" y="2852936"/>
            <a:ext cx="694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Стрелка вправо 36"/>
          <p:cNvSpPr/>
          <p:nvPr/>
        </p:nvSpPr>
        <p:spPr>
          <a:xfrm rot="8116628">
            <a:off x="6041928" y="2969369"/>
            <a:ext cx="478684" cy="279321"/>
          </a:xfrm>
          <a:prstGeom prst="rightArrow">
            <a:avLst>
              <a:gd name="adj1" fmla="val 50000"/>
              <a:gd name="adj2" fmla="val 411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77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xmlns="" id="{C287DE3D-A243-4483-A1CA-D72B2B0025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687388"/>
            <a:ext cx="9144000" cy="914400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endParaRPr lang="en-US">
              <a:solidFill>
                <a:schemeClr val="lt1"/>
              </a:solidFill>
              <a:latin typeface="+mn-lt"/>
              <a:ea typeface="+mn-ea"/>
              <a:sym typeface="Wingdings" charset="2"/>
            </a:endParaRPr>
          </a:p>
        </p:txBody>
      </p:sp>
      <p:sp>
        <p:nvSpPr>
          <p:cNvPr id="16389" name="Text Placeholder 2">
            <a:extLst>
              <a:ext uri="{FF2B5EF4-FFF2-40B4-BE49-F238E27FC236}">
                <a16:creationId xmlns:a16="http://schemas.microsoft.com/office/drawing/2014/main" xmlns="" id="{5B41E5AE-BCF1-4EA8-A84C-DFECAA44D3C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r>
              <a:rPr lang="en-US" sz="1300" dirty="0">
                <a:latin typeface="Helvetica" charset="0"/>
                <a:cs typeface="Helvetica" charset="0"/>
              </a:rPr>
              <a:t>From: </a:t>
            </a:r>
            <a:r>
              <a:rPr lang="en-US" sz="1300" b="1" dirty="0">
                <a:latin typeface="Helvetica" charset="0"/>
                <a:cs typeface="Helvetica" charset="0"/>
              </a:rPr>
              <a:t>Characteristics of and Important Lessons From the Coronavirus Disease 2019 (COVID-19) Outbreak in China: Summary of a Report of 72 314 Cases From the Chinese Center for Disease Control and Prevention</a:t>
            </a:r>
          </a:p>
        </p:txBody>
      </p:sp>
      <p:cxnSp>
        <p:nvCxnSpPr>
          <p:cNvPr id="14342" name="Straight Connector 8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0" y="62150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xmlns="" id="{3A05D262-6DDC-4025-90FD-F1CEC9D03A0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127000" bIns="6350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JAMA. Published online  February 24, 2020. doi:10.1001/jama.2020.2648</a:t>
            </a:r>
          </a:p>
        </p:txBody>
      </p:sp>
      <p:cxnSp>
        <p:nvCxnSpPr>
          <p:cNvPr id="14346" name="Straight Connector 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347" name="Picture 1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1600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31397"/>
            <a:ext cx="8734574" cy="48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97201" y="2996952"/>
            <a:ext cx="1198935" cy="7694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Начало роста официального количества  случаев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916832"/>
            <a:ext cx="2088232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Начало замедления роста истинного количества случаев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810" y="2383125"/>
            <a:ext cx="815492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Закрытие Уханя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600200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событий в провинции </a:t>
            </a:r>
            <a:r>
              <a:rPr lang="ru-RU" dirty="0" err="1" smtClean="0"/>
              <a:t>Хубэй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288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" y="475894"/>
            <a:ext cx="9144000" cy="613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0459" y="137340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http://gabgoh.github.io/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2672" y="2098883"/>
            <a:ext cx="44929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Классическая модель инфекционных заболеваний </a:t>
            </a:r>
            <a:r>
              <a:rPr lang="en-US" sz="2000" dirty="0" smtClean="0"/>
              <a:t>—</a:t>
            </a:r>
            <a:r>
              <a:rPr lang="en-US" sz="2000" dirty="0"/>
              <a:t> </a:t>
            </a:r>
            <a:r>
              <a:rPr lang="en-US" sz="2000" b="1" dirty="0">
                <a:hlinkClick r:id="rId4"/>
              </a:rPr>
              <a:t>SEIR</a:t>
            </a:r>
            <a:r>
              <a:rPr lang="en-US" sz="2000" b="1" dirty="0"/>
              <a:t> </a:t>
            </a:r>
            <a:r>
              <a:rPr lang="en-US" sz="2000" dirty="0" smtClean="0"/>
              <a:t>(</a:t>
            </a:r>
            <a:r>
              <a:rPr lang="en-US" sz="2000" b="1" dirty="0"/>
              <a:t>S</a:t>
            </a:r>
            <a:r>
              <a:rPr lang="en-US" sz="2000" dirty="0"/>
              <a:t>usceptible → </a:t>
            </a:r>
            <a:r>
              <a:rPr lang="en-US" sz="2000" b="1" dirty="0"/>
              <a:t>E</a:t>
            </a:r>
            <a:r>
              <a:rPr lang="en-US" sz="2000" dirty="0"/>
              <a:t>xposed → </a:t>
            </a:r>
            <a:r>
              <a:rPr lang="en-US" sz="2000" b="1" dirty="0"/>
              <a:t>I</a:t>
            </a:r>
            <a:r>
              <a:rPr lang="en-US" sz="2000" dirty="0"/>
              <a:t>nfected → </a:t>
            </a:r>
            <a:r>
              <a:rPr lang="en-US" sz="2000" b="1" dirty="0"/>
              <a:t>R</a:t>
            </a:r>
            <a:r>
              <a:rPr lang="en-US" sz="2000" dirty="0"/>
              <a:t>emoved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</a:p>
          <a:p>
            <a:pPr algn="r"/>
            <a:r>
              <a:rPr lang="en-US" sz="1600" dirty="0" smtClean="0"/>
              <a:t>[</a:t>
            </a:r>
            <a:r>
              <a:rPr lang="en-US" sz="1600" dirty="0" smtClean="0">
                <a:hlinkClick r:id="rId5"/>
              </a:rPr>
              <a:t>Wu</a:t>
            </a:r>
            <a:r>
              <a:rPr lang="en-US" sz="1600" dirty="0">
                <a:hlinkClick r:id="rId5"/>
              </a:rPr>
              <a:t>, et. al</a:t>
            </a:r>
            <a:r>
              <a:rPr lang="en-US" sz="1600" dirty="0"/>
              <a:t>, </a:t>
            </a:r>
            <a:r>
              <a:rPr lang="en-US" sz="1600" dirty="0" err="1">
                <a:hlinkClick r:id="rId6"/>
              </a:rPr>
              <a:t>Kucharski</a:t>
            </a:r>
            <a:r>
              <a:rPr lang="en-US" sz="1600" dirty="0">
                <a:hlinkClick r:id="rId6"/>
              </a:rPr>
              <a:t> et. al</a:t>
            </a:r>
            <a:r>
              <a:rPr lang="en-US" sz="1600" dirty="0"/>
              <a:t>].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68760"/>
            <a:ext cx="1080120" cy="54006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1772816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4287257">
            <a:off x="3770898" y="5290560"/>
            <a:ext cx="1783779" cy="203146"/>
          </a:xfrm>
          <a:prstGeom prst="rightArrow">
            <a:avLst>
              <a:gd name="adj1" fmla="val 50000"/>
              <a:gd name="adj2" fmla="val 8571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9992" y="6197242"/>
            <a:ext cx="144016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Пик госпитализаций : 5 чел.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413266"/>
            <a:ext cx="144016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Первый смертный случай: </a:t>
            </a:r>
            <a:endParaRPr lang="ru-RU" sz="1000" b="1" dirty="0"/>
          </a:p>
        </p:txBody>
      </p:sp>
      <p:sp>
        <p:nvSpPr>
          <p:cNvPr id="11" name="Стрелка вправо 10"/>
          <p:cNvSpPr/>
          <p:nvPr/>
        </p:nvSpPr>
        <p:spPr>
          <a:xfrm rot="19714794">
            <a:off x="3413425" y="6090671"/>
            <a:ext cx="478684" cy="256715"/>
          </a:xfrm>
          <a:prstGeom prst="rightArrow">
            <a:avLst>
              <a:gd name="adj1" fmla="val 50000"/>
              <a:gd name="adj2" fmla="val 411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07704" y="57245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068960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Инфицированы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4941168"/>
            <a:ext cx="14233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Госпитализированы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5589240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Смертные случаи</a:t>
            </a:r>
            <a:endParaRPr lang="ru-RU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03648" y="2420888"/>
            <a:ext cx="14233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</a:t>
            </a:r>
            <a:r>
              <a:rPr lang="ru-RU" sz="1000" b="1" dirty="0" smtClean="0"/>
              <a:t> инкуб-м периоде</a:t>
            </a:r>
            <a:endParaRPr lang="ru-RU" sz="10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20416" y="3501008"/>
            <a:ext cx="694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02672" y="4797152"/>
            <a:ext cx="96141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42 день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4560" y="5641503"/>
            <a:ext cx="96141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32 день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95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можно принимать решения на основании желаемого значения </a:t>
            </a:r>
            <a:r>
              <a:rPr lang="en-US" sz="2400" dirty="0" smtClean="0"/>
              <a:t>R</a:t>
            </a:r>
            <a:r>
              <a:rPr lang="ru-RU" sz="2400" dirty="0" smtClean="0"/>
              <a:t> в период «Танца»</a:t>
            </a:r>
            <a:r>
              <a:rPr lang="en-US" sz="2400" dirty="0" smtClean="0"/>
              <a:t> (</a:t>
            </a:r>
            <a:r>
              <a:rPr lang="ru-RU" sz="2400" dirty="0" smtClean="0"/>
              <a:t>влияние каждого фактора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661248"/>
            <a:ext cx="6588224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err="1" smtClean="0"/>
              <a:t>Коронавирус</a:t>
            </a:r>
            <a:r>
              <a:rPr lang="ru-RU" sz="1600" dirty="0" smtClean="0"/>
              <a:t>: Молот и Танец</a:t>
            </a:r>
          </a:p>
          <a:p>
            <a:pPr algn="r"/>
            <a:r>
              <a:rPr lang="ru-RU" sz="1600" dirty="0" smtClean="0"/>
              <a:t>Как </a:t>
            </a:r>
            <a:r>
              <a:rPr lang="ru-RU" sz="1600" dirty="0"/>
              <a:t>могут </a:t>
            </a:r>
            <a:r>
              <a:rPr lang="ru-RU" sz="1600" dirty="0" smtClean="0"/>
              <a:t>выглядеть следующие 18 месяцев</a:t>
            </a:r>
            <a:r>
              <a:rPr lang="en-US" sz="1600" dirty="0" smtClean="0"/>
              <a:t>, </a:t>
            </a:r>
            <a:r>
              <a:rPr lang="ru-RU" sz="1600" dirty="0" smtClean="0"/>
              <a:t>если лидеры выиграют нам время</a:t>
            </a:r>
          </a:p>
          <a:p>
            <a:pPr algn="r"/>
            <a:r>
              <a:rPr lang="en-US" sz="1600" u="sng" dirty="0" smtClean="0">
                <a:hlinkClick r:id="rId2"/>
              </a:rPr>
              <a:t>Tomas </a:t>
            </a:r>
            <a:r>
              <a:rPr lang="en-US" sz="1600" u="sng" dirty="0" err="1">
                <a:hlinkClick r:id="rId2"/>
              </a:rPr>
              <a:t>Pueyo</a:t>
            </a:r>
            <a:r>
              <a:rPr lang="ru-RU" sz="1600" u="sng" dirty="0"/>
              <a:t>, </a:t>
            </a:r>
            <a:r>
              <a:rPr lang="ru-RU" sz="1600" dirty="0"/>
              <a:t> </a:t>
            </a:r>
            <a:r>
              <a:rPr lang="ru-RU" sz="1600" b="1" dirty="0" smtClean="0"/>
              <a:t>1</a:t>
            </a:r>
            <a:r>
              <a:rPr lang="en-US" sz="1600" b="1" dirty="0" smtClean="0"/>
              <a:t>9</a:t>
            </a:r>
            <a:r>
              <a:rPr lang="ru-RU" sz="1600" b="1" dirty="0" smtClean="0"/>
              <a:t>.03.2020</a:t>
            </a:r>
            <a:endParaRPr lang="en-US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68952" cy="436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717032"/>
            <a:ext cx="230425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Нужно решить, какие принять меры для сохранения значения </a:t>
            </a:r>
            <a:r>
              <a:rPr lang="en-US" sz="1400" b="1" dirty="0" smtClean="0"/>
              <a:t>R </a:t>
            </a:r>
            <a:r>
              <a:rPr lang="ru-RU" sz="1400" b="1" dirty="0" smtClean="0"/>
              <a:t> ниже 1 до разработки вакцины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923927"/>
            <a:ext cx="259228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C00000"/>
                </a:solidFill>
              </a:rPr>
              <a:t>Значительного снижения уровня инфекции можно добиться при использования доставки пищи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340768"/>
            <a:ext cx="3024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</a:rPr>
              <a:t>Преимущества теплой и влажной погода</a:t>
            </a:r>
            <a:endParaRPr lang="ru-RU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702224"/>
            <a:ext cx="14401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B050"/>
                </a:solidFill>
              </a:rPr>
              <a:t>Отмена конференций</a:t>
            </a:r>
            <a:endParaRPr lang="ru-RU" sz="9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918248"/>
            <a:ext cx="115212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</a:rPr>
              <a:t>Закрытие клубов</a:t>
            </a:r>
            <a:endParaRPr lang="ru-RU" sz="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501008"/>
            <a:ext cx="28803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629961"/>
            <a:ext cx="30243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Преимущества более низкой плотности населения</a:t>
            </a:r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2060848"/>
            <a:ext cx="24482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Повсеместное тестирование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6058" y="2350041"/>
            <a:ext cx="267035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Мытье рук и санитарное обучение населения 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2708920"/>
            <a:ext cx="18629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Отслеживание контактов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3167390"/>
            <a:ext cx="18629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</a:rPr>
              <a:t>Запрет на передвижение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1343" y="2951366"/>
            <a:ext cx="18629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Термометрия</a:t>
            </a:r>
            <a:endParaRPr lang="ru-RU" sz="11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645024"/>
            <a:ext cx="28645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</a:rPr>
              <a:t>Отмена спортивных мероприятий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4149080"/>
            <a:ext cx="23386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Закрытие школ и университетов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3909925"/>
            <a:ext cx="23386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Закрытие баров и ресторанов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4391526"/>
            <a:ext cx="29365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Закрытие большинства несрочных служб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4653136"/>
            <a:ext cx="3290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Просьба оставаться дома, за исключением выхода за продуктами и экстренной помощью</a:t>
            </a: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5013176"/>
            <a:ext cx="23386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Закрытие продуктовых магазинов и экстренных служб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3356992"/>
            <a:ext cx="2943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92D050"/>
                </a:solidFill>
              </a:rPr>
              <a:t>Запрет на мероприятия с участием определенного количества человек</a:t>
            </a:r>
            <a:endParaRPr lang="ru-RU" sz="9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3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Social Distancing And How Do I Practice It? - Carson Taho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20" y="908720"/>
            <a:ext cx="8865427" cy="48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833" y="56612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Благодарю за внимание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99" y="350253"/>
            <a:ext cx="864096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18135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Только за </a:t>
            </a:r>
            <a:r>
              <a:rPr lang="ru-RU" sz="2000" dirty="0"/>
              <a:t>последний месяц количество подтвержденных случаев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инфекции в мире  выросло в  20 раз от 125 тыс. до </a:t>
            </a:r>
            <a:r>
              <a:rPr lang="ru-RU" sz="2000" dirty="0" smtClean="0"/>
              <a:t>  более 2,5 </a:t>
            </a:r>
            <a:r>
              <a:rPr lang="ru-RU" sz="2000" dirty="0"/>
              <a:t>млн.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Миллиарды </a:t>
            </a:r>
            <a:r>
              <a:rPr lang="ru-RU" sz="2000" dirty="0"/>
              <a:t>людей живут в </a:t>
            </a:r>
            <a:r>
              <a:rPr lang="ru-RU" sz="2000" dirty="0" smtClean="0"/>
              <a:t>условиях </a:t>
            </a:r>
            <a:r>
              <a:rPr lang="ru-RU" sz="2000" dirty="0"/>
              <a:t>строгого социального </a:t>
            </a:r>
            <a:r>
              <a:rPr lang="ru-RU" sz="2000" dirty="0" err="1"/>
              <a:t>дистанциирования</a:t>
            </a:r>
            <a:r>
              <a:rPr lang="ru-RU" sz="2000" dirty="0"/>
              <a:t> </a:t>
            </a:r>
          </a:p>
        </p:txBody>
      </p:sp>
      <p:pic>
        <p:nvPicPr>
          <p:cNvPr id="6" name="Picture 4" descr="Швейцарский фонд выплатит 30 миллионов долларов создателя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763688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924944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На 26.04.2020 г.: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Зараженных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2996754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Смертей:</a:t>
            </a:r>
            <a:endParaRPr lang="ru-RU" b="1" dirty="0"/>
          </a:p>
          <a:p>
            <a:pPr algn="ctr"/>
            <a:r>
              <a:rPr lang="ru-RU" b="1" dirty="0" smtClean="0"/>
              <a:t>207007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>
                <a:solidFill>
                  <a:srgbClr val="92D050"/>
                </a:solidFill>
              </a:rPr>
              <a:t>Вылеченных:</a:t>
            </a:r>
            <a:endParaRPr lang="ru-RU" b="1" dirty="0">
              <a:solidFill>
                <a:srgbClr val="92D050"/>
              </a:solidFill>
            </a:endParaRPr>
          </a:p>
          <a:p>
            <a:pPr algn="ctr"/>
            <a:r>
              <a:rPr lang="ru-RU" b="1" dirty="0"/>
              <a:t>880700</a:t>
            </a:r>
          </a:p>
        </p:txBody>
      </p:sp>
    </p:spTree>
    <p:extLst>
      <p:ext uri="{BB962C8B-B14F-4D97-AF65-F5344CB8AC3E}">
        <p14:creationId xmlns:p14="http://schemas.microsoft.com/office/powerpoint/2010/main" xmlns="" val="343980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7801"/>
            <a:ext cx="9900592" cy="441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44624"/>
            <a:ext cx="705678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Число новых случаев в странах мира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58688"/>
            <a:ext cx="8496944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Coronavirus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Learning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Dance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err="1">
                <a:latin typeface="Arial" pitchFamily="34" charset="0"/>
                <a:cs typeface="Arial" pitchFamily="34" charset="0"/>
              </a:rPr>
              <a:t>Part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1: A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Dancing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Masterclass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or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Learn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Countries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Around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Worl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Arial" pitchFamily="34" charset="0"/>
                <a:cs typeface="Arial" pitchFamily="34" charset="0"/>
                <a:hlinkClick r:id="rId3"/>
              </a:rPr>
              <a:t>Tomas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3"/>
              </a:rPr>
              <a:t>Pueyo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4"/>
              </a:rPr>
              <a:t>Apr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4"/>
              </a:rPr>
              <a:t>20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2" name="Picture 4" descr="Швейцарский фонд выплатит 30 миллионов долларов создателям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763688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1124744"/>
            <a:ext cx="29523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Если бы не предпринимались никакие меры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4660894">
            <a:off x="5137478" y="1983312"/>
            <a:ext cx="278917" cy="6121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7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Мутация </a:t>
            </a:r>
            <a:r>
              <a:rPr lang="en-US" dirty="0" smtClean="0"/>
              <a:t>SARS-Cov-2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6368" cy="42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0" y="5469031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</a:t>
            </a:r>
            <a:r>
              <a:rPr lang="ru-RU" dirty="0" smtClean="0"/>
              <a:t>ирусы </a:t>
            </a:r>
            <a:r>
              <a:rPr lang="ru-RU" dirty="0"/>
              <a:t>на основе РНК, такие как </a:t>
            </a:r>
            <a:r>
              <a:rPr lang="ru-RU" dirty="0" err="1"/>
              <a:t>коронавирус</a:t>
            </a:r>
            <a:r>
              <a:rPr lang="ru-RU" dirty="0"/>
              <a:t> или грипп, имеют тенденцию мутировать примерно </a:t>
            </a:r>
            <a:r>
              <a:rPr lang="ru-RU" dirty="0">
                <a:hlinkClick r:id="rId3"/>
              </a:rPr>
              <a:t>в 100 раз быстрее</a:t>
            </a:r>
            <a:r>
              <a:rPr lang="ru-RU" dirty="0"/>
              <a:t>, чем вирусы на основе ДНК, хотя </a:t>
            </a:r>
            <a:r>
              <a:rPr lang="ru-RU" dirty="0" err="1"/>
              <a:t>коронавирус</a:t>
            </a:r>
            <a:r>
              <a:rPr lang="ru-RU" dirty="0"/>
              <a:t> мутирует медленнее, чем вирусы гриппа.</a:t>
            </a:r>
          </a:p>
        </p:txBody>
      </p:sp>
    </p:spTree>
    <p:extLst>
      <p:ext uri="{BB962C8B-B14F-4D97-AF65-F5344CB8AC3E}">
        <p14:creationId xmlns:p14="http://schemas.microsoft.com/office/powerpoint/2010/main" xmlns="" val="339208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3563" cy="578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900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86% случаев вызваны заражением через общество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(по данным тестирования в Южной Корее)!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4" name="Picture 4" descr="Швейцарский фонд выплатит 30 миллионов долларов создателя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39"/>
            <a:ext cx="1763688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558" y="129837"/>
            <a:ext cx="70857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Количество тестирований на </a:t>
            </a:r>
            <a:r>
              <a:rPr lang="en-US" b="1" dirty="0" smtClean="0">
                <a:solidFill>
                  <a:srgbClr val="C00000"/>
                </a:solidFill>
              </a:rPr>
              <a:t>Covid-19</a:t>
            </a:r>
            <a:r>
              <a:rPr lang="ru-RU" b="1" dirty="0" smtClean="0">
                <a:solidFill>
                  <a:srgbClr val="C00000"/>
                </a:solidFill>
              </a:rPr>
              <a:t> на 1 млн чел.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разных странах (на 9 марта 2020 г.)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1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24" y="1355541"/>
            <a:ext cx="8244408" cy="50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Удельный вес положительных результатов тестирования в мире на  20 апреля 2020 г.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387578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косвенно судить об охвате тестированием. Чем больше охват, тем меньше удельный вес положительных результатов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8032" y="4470405"/>
            <a:ext cx="2051720" cy="169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0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91439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Математическая модель, которая позволяет оценить </a:t>
            </a:r>
            <a:r>
              <a:rPr lang="ru-RU" sz="2000" dirty="0"/>
              <a:t>вероятное количество случаев в </a:t>
            </a:r>
            <a:r>
              <a:rPr lang="ru-RU" sz="2000" dirty="0" smtClean="0"/>
              <a:t>регионе</a:t>
            </a:r>
            <a:r>
              <a:rPr lang="ru-RU" sz="2000" dirty="0"/>
              <a:t>, вероятность того, что </a:t>
            </a:r>
            <a:r>
              <a:rPr lang="ru-RU" sz="2000" dirty="0" smtClean="0"/>
              <a:t>жители уже </a:t>
            </a:r>
            <a:r>
              <a:rPr lang="ru-RU" sz="2000" dirty="0"/>
              <a:t>инфицированы, и то, как ситуация будет развиваться во времени. Всё это должно подсказать вам, не пора ли вводить в </a:t>
            </a:r>
            <a:r>
              <a:rPr lang="ru-RU" sz="2000" dirty="0" smtClean="0"/>
              <a:t>карантин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890046"/>
            <a:ext cx="7902117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Coronavirus: Why You Must Act Now</a:t>
            </a:r>
            <a:br>
              <a:rPr lang="en-US" b="1" dirty="0" smtClean="0"/>
            </a:br>
            <a:r>
              <a:rPr lang="en-US" b="1" dirty="0" smtClean="0"/>
              <a:t>Politicians, Community Leaders and Business Leaders: What Should You Do and When?</a:t>
            </a:r>
            <a:r>
              <a:rPr lang="ru-RU" b="1" dirty="0" smtClean="0"/>
              <a:t> </a:t>
            </a:r>
            <a:r>
              <a:rPr lang="en-US" u="sng" dirty="0" smtClean="0">
                <a:hlinkClick r:id="rId3"/>
              </a:rPr>
              <a:t>Tomas </a:t>
            </a:r>
            <a:r>
              <a:rPr lang="en-US" u="sng" dirty="0" err="1" smtClean="0">
                <a:hlinkClick r:id="rId3"/>
              </a:rPr>
              <a:t>Pueyo</a:t>
            </a:r>
            <a:r>
              <a:rPr lang="ru-RU" u="sng" dirty="0" smtClean="0"/>
              <a:t>, </a:t>
            </a:r>
            <a:r>
              <a:rPr lang="ru-RU" dirty="0"/>
              <a:t> </a:t>
            </a:r>
            <a:r>
              <a:rPr lang="ru-RU" b="1" dirty="0" smtClean="0"/>
              <a:t>10.03.2020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43808" y="4488148"/>
            <a:ext cx="1224136" cy="236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165618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Численность населения</a:t>
            </a:r>
            <a:endParaRPr lang="ru-RU" sz="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924944"/>
            <a:ext cx="1944216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Немедленно закрыть 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182779"/>
            <a:ext cx="1944216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Немедленно закрыть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66120"/>
            <a:ext cx="194421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Рекомендовано</a:t>
            </a:r>
            <a:endParaRPr lang="ru-RU" sz="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293096"/>
            <a:ext cx="194421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Вычисления:</a:t>
            </a: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48" y="2993177"/>
            <a:ext cx="284431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Метод по смертным случаям </a:t>
            </a:r>
            <a:r>
              <a:rPr lang="ru-RU" sz="900" dirty="0" smtClean="0"/>
              <a:t>(более надежный)</a:t>
            </a:r>
          </a:p>
          <a:p>
            <a:r>
              <a:rPr lang="ru-RU" sz="900" b="1" dirty="0" smtClean="0">
                <a:solidFill>
                  <a:srgbClr val="FF0000"/>
                </a:solidFill>
              </a:rPr>
              <a:t>Метод по подтвержденным случаям </a:t>
            </a:r>
            <a:r>
              <a:rPr lang="ru-RU" sz="900" dirty="0" smtClean="0"/>
              <a:t>(менее надежный)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5013176"/>
            <a:ext cx="226659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FF0000"/>
                </a:solidFill>
              </a:rPr>
              <a:t>Метод  оценки по смертным случаям </a:t>
            </a:r>
            <a:endParaRPr lang="ru-RU" sz="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30963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FF0000"/>
                </a:solidFill>
              </a:rPr>
              <a:t>Метод оценки по подтвержденным случаям в регионе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5230941"/>
            <a:ext cx="29878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Arial" pitchFamily="34" charset="0"/>
                <a:cs typeface="Arial" pitchFamily="34" charset="0"/>
              </a:rPr>
              <a:t>Вероятность того, что хотя бы один человек инфицирован сегодня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00" dirty="0" smtClean="0">
                <a:latin typeface="Arial" pitchFamily="34" charset="0"/>
                <a:cs typeface="Arial" pitchFamily="34" charset="0"/>
              </a:rPr>
              <a:t>Вероятность того, что хотя бы один человек будет инфицирован завтра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00" dirty="0" smtClean="0">
                <a:latin typeface="Arial" pitchFamily="34" charset="0"/>
                <a:cs typeface="Arial" pitchFamily="34" charset="0"/>
              </a:rPr>
              <a:t>Вероятность того, что хотя бы один человек будет инфицирован в течение недели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0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20" y="0"/>
            <a:ext cx="885596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843808" y="141277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03847" y="5013176"/>
            <a:ext cx="6480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03848" y="3861048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39" y="4437112"/>
            <a:ext cx="72008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4453081"/>
            <a:ext cx="216024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Дни от инфицирования до смерти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4669105"/>
            <a:ext cx="288032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Время, в течение которого удваивается количество случаев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861048"/>
            <a:ext cx="237626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Общее количество смертных случаев на сегодня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573016"/>
            <a:ext cx="72008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9552" y="5101153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Истинное количество случаев на сегодня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67843" y="4637167"/>
            <a:ext cx="68407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9552" y="4077072"/>
            <a:ext cx="165618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Летальность</a:t>
            </a:r>
            <a:endParaRPr lang="ru-RU" sz="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541984"/>
            <a:ext cx="165618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Численность населения</a:t>
            </a:r>
            <a:endParaRPr lang="ru-RU" sz="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518900"/>
            <a:ext cx="7200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3000000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5445224"/>
            <a:ext cx="22322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Вероятное количество случаев завтра</a:t>
            </a:r>
            <a:endParaRPr lang="ru-RU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03847" y="5373216"/>
            <a:ext cx="6480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67944" y="5301208"/>
            <a:ext cx="489654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Исходя из расчета вероятного истинного количества случаев на текущий момент в Республике Дагестан потребность в стационарных койках составляет около 1436, в койках в  ОИТ </a:t>
            </a:r>
            <a:r>
              <a:rPr lang="ru-RU" smtClean="0"/>
              <a:t>– 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08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1203</Words>
  <Application>Microsoft Office PowerPoint</Application>
  <PresentationFormat>Экран (4:3)</PresentationFormat>
  <Paragraphs>228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Коронавирусная инфекция  в мире. </vt:lpstr>
      <vt:lpstr>Слайд 2</vt:lpstr>
      <vt:lpstr>Слайд 3</vt:lpstr>
      <vt:lpstr>Число новых случаев в странах мира</vt:lpstr>
      <vt:lpstr>Мутация SARS-Cov-2</vt:lpstr>
      <vt:lpstr>Слайд 6</vt:lpstr>
      <vt:lpstr>Удельный вес положительных результатов тестирования в мире на  20 апреля 2020 г. </vt:lpstr>
      <vt:lpstr>Математическая модель, которая позволяет оценить вероятное количество случаев в регионе, вероятность того, что жители уже инфицированы, и то, как ситуация будет развиваться во времени. Всё это должно подсказать вам, не пора ли вводить в карантин</vt:lpstr>
      <vt:lpstr>Слайд 9</vt:lpstr>
      <vt:lpstr>Слайд 10</vt:lpstr>
      <vt:lpstr>Tomas Pueyo,  </vt:lpstr>
      <vt:lpstr>Слайд 12</vt:lpstr>
      <vt:lpstr>Слайд 13</vt:lpstr>
      <vt:lpstr>Слайд 14</vt:lpstr>
      <vt:lpstr>Подавлять, смягчать или  ничего не делать?</vt:lpstr>
      <vt:lpstr>Предположительные фазы эпидемии в странах мира (по новым случаям)</vt:lpstr>
      <vt:lpstr>Потребность в койках  ОРИТ при разных стратегиях социального дистанциирования</vt:lpstr>
      <vt:lpstr>Ценность времени</vt:lpstr>
      <vt:lpstr>Слайд 19</vt:lpstr>
      <vt:lpstr>Слайд 20</vt:lpstr>
      <vt:lpstr>Как можно принимать решения на основании желаемого значения R в период «Танца» (влияние каждого фактора)</vt:lpstr>
      <vt:lpstr>Благодарю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НР</cp:lastModifiedBy>
  <cp:revision>114</cp:revision>
  <dcterms:created xsi:type="dcterms:W3CDTF">2020-04-04T15:30:38Z</dcterms:created>
  <dcterms:modified xsi:type="dcterms:W3CDTF">2020-05-13T09:42:33Z</dcterms:modified>
</cp:coreProperties>
</file>