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5"/>
  </p:notesMasterIdLst>
  <p:handoutMasterIdLst>
    <p:handoutMasterId r:id="rId26"/>
  </p:handoutMasterIdLst>
  <p:sldIdLst>
    <p:sldId id="285" r:id="rId2"/>
    <p:sldId id="286" r:id="rId3"/>
    <p:sldId id="287" r:id="rId4"/>
    <p:sldId id="303" r:id="rId5"/>
    <p:sldId id="300" r:id="rId6"/>
    <p:sldId id="291" r:id="rId7"/>
    <p:sldId id="289" r:id="rId8"/>
    <p:sldId id="296" r:id="rId9"/>
    <p:sldId id="293" r:id="rId10"/>
    <p:sldId id="274" r:id="rId11"/>
    <p:sldId id="299" r:id="rId12"/>
    <p:sldId id="275" r:id="rId13"/>
    <p:sldId id="276" r:id="rId14"/>
    <p:sldId id="278" r:id="rId15"/>
    <p:sldId id="298" r:id="rId16"/>
    <p:sldId id="306" r:id="rId17"/>
    <p:sldId id="280" r:id="rId18"/>
    <p:sldId id="281" r:id="rId19"/>
    <p:sldId id="304" r:id="rId20"/>
    <p:sldId id="283" r:id="rId21"/>
    <p:sldId id="284" r:id="rId22"/>
    <p:sldId id="302" r:id="rId23"/>
    <p:sldId id="301" r:id="rId24"/>
  </p:sldIdLst>
  <p:sldSz cx="9144000" cy="6858000" type="screen4x3"/>
  <p:notesSz cx="6791325" cy="99218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Республика Северная Осетия-Алания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72-4955-A958-60DC44F0EF5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Кабардино-Балкарская Республика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72-4955-A958-60DC44F0EF5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Чеченская Республика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72-4955-A958-60DC44F0EF5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Тульская область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72-4955-A958-60DC44F0EF5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МСЧ УФСИН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72-4955-A958-60DC44F0EF5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9592704"/>
        <c:axId val="169594240"/>
      </c:barChart>
      <c:catAx>
        <c:axId val="16959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9594240"/>
        <c:crosses val="autoZero"/>
        <c:auto val="1"/>
        <c:lblAlgn val="ctr"/>
        <c:lblOffset val="100"/>
        <c:noMultiLvlLbl val="0"/>
      </c:catAx>
      <c:valAx>
        <c:axId val="169594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9592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36679207644587"/>
          <c:y val="4.0534076460640167E-2"/>
          <c:w val="0.3424331853765446"/>
          <c:h val="0.88953696502857704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35256110632057"/>
          <c:y val="0.17281075630736001"/>
          <c:w val="0.31802409801187875"/>
          <c:h val="0.73203384879371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Республика Северная Осетия-Алания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34-4E21-A0DC-60B1AAD2FF3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Чеченская Республика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34-4E21-A0DC-60B1AAD2FF3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1535360"/>
        <c:axId val="171558016"/>
      </c:barChart>
      <c:catAx>
        <c:axId val="17153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558016"/>
        <c:crosses val="autoZero"/>
        <c:auto val="1"/>
        <c:lblAlgn val="ctr"/>
        <c:lblOffset val="100"/>
        <c:noMultiLvlLbl val="0"/>
      </c:catAx>
      <c:valAx>
        <c:axId val="171558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535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4193076228774972"/>
          <c:y val="0.3050216348600267"/>
          <c:w val="0.43887907274734661"/>
          <c:h val="0.3899565303366904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7386021191799E-2"/>
          <c:y val="0.10098204514707698"/>
          <c:w val="0.82912267910955573"/>
          <c:h val="0.72539015453727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средний балл ЕГЭ - бюджет</c:v>
                </c:pt>
                <c:pt idx="1">
                  <c:v>средний балл ЕГЭ - по ВУЗу в целом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67.97</c:v>
                </c:pt>
                <c:pt idx="1">
                  <c:v>65.260000000000005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C8-42CD-8FD2-38845C1C0A4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средний балл ЕГЭ - бюджет</c:v>
                </c:pt>
                <c:pt idx="1">
                  <c:v>средний балл ЕГЭ - по ВУЗу в целом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62.93</c:v>
                </c:pt>
                <c:pt idx="1">
                  <c:v>61.12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C8-42CD-8FD2-38845C1C0A4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средний балл ЕГЭ - бюджет</c:v>
                </c:pt>
                <c:pt idx="1">
                  <c:v>средний балл ЕГЭ - по ВУЗу в целом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70.650000000000006</c:v>
                </c:pt>
                <c:pt idx="1">
                  <c:v>65.56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C8-42CD-8FD2-38845C1C0A4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8363392"/>
        <c:axId val="198381568"/>
      </c:barChart>
      <c:catAx>
        <c:axId val="198363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8381568"/>
        <c:crosses val="autoZero"/>
        <c:auto val="1"/>
        <c:lblAlgn val="ctr"/>
        <c:lblOffset val="100"/>
        <c:noMultiLvlLbl val="0"/>
      </c:catAx>
      <c:valAx>
        <c:axId val="19838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83633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3200" b="1" i="1" kern="1200" spc="-100" baseline="0" dirty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pPr>
            <a:r>
              <a:rPr lang="ru-RU" sz="3200" b="1" i="1" kern="1200" spc="-100" baseline="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Итоги приема </a:t>
            </a:r>
            <a:r>
              <a:rPr lang="ru-RU" sz="3200" b="1" i="1" kern="1200" spc="-100" baseline="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 программам аспирантуры</a:t>
            </a:r>
            <a:endParaRPr lang="ru-RU" sz="3200" b="1" i="1" kern="1200" spc="-100" baseline="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672056448904865"/>
          <c:y val="1.6107645803843213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Человек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ru-RU"/>
                      <a:t>18 чел.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FC-4B2E-B698-922EFE2DC52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2 чел.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FC-4B2E-B698-922EFE2DC52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/>
                      <a:t>1 чел.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FC-4B2E-B698-922EFE2DC5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Клиническая медицина</c:v>
                </c:pt>
                <c:pt idx="1">
                  <c:v>Фундаментальная медицина</c:v>
                </c:pt>
                <c:pt idx="2">
                  <c:v>Биологические науки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FC-4B2E-B698-922EFE2DC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>
          <a:gsLst>
            <a:gs pos="4000">
              <a:srgbClr val="5E9EFF">
                <a:alpha val="96000"/>
              </a:srgbClr>
            </a:gs>
            <a:gs pos="39000">
              <a:srgbClr val="85C2FF"/>
            </a:gs>
            <a:gs pos="88000">
              <a:srgbClr val="C4D6EB"/>
            </a:gs>
            <a:gs pos="100000">
              <a:srgbClr val="FFEBFA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61676035287255748"/>
          <c:y val="0.37451412323459565"/>
          <c:w val="0.36935075823855351"/>
          <c:h val="0.52054752625784229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1"/>
          <c:dLbls>
            <c:dLbl>
              <c:idx val="0"/>
              <c:layout>
                <c:manualLayout>
                  <c:x val="-1.7004711899768352E-2"/>
                  <c:y val="0.1492995265911861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81-408A-86E0-FE627649E156}"/>
                </c:ext>
              </c:extLst>
            </c:dLbl>
            <c:dLbl>
              <c:idx val="1"/>
              <c:layout>
                <c:manualLayout>
                  <c:x val="-1.545882899978942E-3"/>
                  <c:y val="0.11197464494338953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58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81-408A-86E0-FE627649E156}"/>
                </c:ext>
              </c:extLst>
            </c:dLbl>
            <c:dLbl>
              <c:idx val="2"/>
              <c:layout>
                <c:manualLayout>
                  <c:x val="-1.546004623041819E-3"/>
                  <c:y val="0.3732488164779653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115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81-408A-86E0-FE627649E156}"/>
                </c:ext>
              </c:extLst>
            </c:dLbl>
            <c:dLbl>
              <c:idx val="3"/>
              <c:layout>
                <c:manualLayout>
                  <c:x val="-6.1835315999158808E-3"/>
                  <c:y val="5.47431597501015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81-408A-86E0-FE627649E15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квота целевого приема</c:v>
                </c:pt>
                <c:pt idx="1">
                  <c:v>контрольные цифры приема</c:v>
                </c:pt>
                <c:pt idx="2">
                  <c:v>по договорам об оказании платных образовательных услуг</c:v>
                </c:pt>
                <c:pt idx="3">
                  <c:v>по договорам об оказании платных образовательных услуг (иностр. гр.)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</c:v>
                </c:pt>
                <c:pt idx="1">
                  <c:v>58</c:v>
                </c:pt>
                <c:pt idx="2">
                  <c:v>115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81-408A-86E0-FE627649E1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1"/>
          <c:dLbls>
            <c:dLbl>
              <c:idx val="0"/>
              <c:layout>
                <c:manualLayout>
                  <c:x val="-1.8550594799747303E-2"/>
                  <c:y val="0.1418345502616267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81-408A-86E0-FE627649E156}"/>
                </c:ext>
              </c:extLst>
            </c:dLbl>
            <c:dLbl>
              <c:idx val="1"/>
              <c:layout>
                <c:manualLayout>
                  <c:x val="-4.637770422999816E-3"/>
                  <c:y val="0.164229479250304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108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81-408A-86E0-FE627649E156}"/>
                </c:ext>
              </c:extLst>
            </c:dLbl>
            <c:dLbl>
              <c:idx val="2"/>
              <c:layout>
                <c:manualLayout>
                  <c:x val="-9.2754191229366418E-3"/>
                  <c:y val="0.3508538874892874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112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D81-408A-86E0-FE627649E156}"/>
                </c:ext>
              </c:extLst>
            </c:dLbl>
            <c:dLbl>
              <c:idx val="3"/>
              <c:layout>
                <c:manualLayout>
                  <c:x val="1.545882899978942E-3"/>
                  <c:y val="5.4743159750101592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7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D81-408A-86E0-FE627649E15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квота целевого приема</c:v>
                </c:pt>
                <c:pt idx="1">
                  <c:v>контрольные цифры приема</c:v>
                </c:pt>
                <c:pt idx="2">
                  <c:v>по договорам об оказании платных образовательных услуг</c:v>
                </c:pt>
                <c:pt idx="3">
                  <c:v>по договорам об оказании платных образовательных услуг (иностр. гр.)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38</c:v>
                </c:pt>
                <c:pt idx="1">
                  <c:v>108</c:v>
                </c:pt>
                <c:pt idx="2">
                  <c:v>112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D81-408A-86E0-FE627649E156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gapWidth val="75"/>
        <c:shape val="cylinder"/>
        <c:axId val="199312512"/>
        <c:axId val="199314048"/>
        <c:axId val="0"/>
      </c:bar3DChart>
      <c:catAx>
        <c:axId val="199312512"/>
        <c:scaling>
          <c:orientation val="minMax"/>
        </c:scaling>
        <c:delete val="1"/>
        <c:axPos val="b"/>
        <c:numFmt formatCode="General" sourceLinked="0"/>
        <c:majorTickMark val="none"/>
        <c:minorTickMark val="cross"/>
        <c:tickLblPos val="nextTo"/>
        <c:crossAx val="199314048"/>
        <c:crosses val="autoZero"/>
        <c:auto val="1"/>
        <c:lblAlgn val="ctr"/>
        <c:lblOffset val="100"/>
        <c:noMultiLvlLbl val="1"/>
      </c:catAx>
      <c:valAx>
        <c:axId val="199314048"/>
        <c:scaling>
          <c:orientation val="minMax"/>
        </c:scaling>
        <c:delete val="1"/>
        <c:axPos val="l"/>
        <c:numFmt formatCode="General" sourceLinked="1"/>
        <c:majorTickMark val="none"/>
        <c:minorTickMark val="cross"/>
        <c:tickLblPos val="nextTo"/>
        <c:crossAx val="199312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88998035984999"/>
          <c:y val="0.42999250587706889"/>
          <c:w val="0.19871497852102202"/>
          <c:h val="6.950267298725249E-2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097FB1-8524-4ECB-9B90-57C9090C6870}" type="doc">
      <dgm:prSet loTypeId="urn:microsoft.com/office/officeart/2005/8/layout/hierarchy1" loCatId="hierarchy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401FE0B-6865-466D-B0CC-B7B54C3F8A79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12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u="none" dirty="0" smtClean="0"/>
            <a:t>Для поступающих по специальностям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12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u="none" dirty="0" smtClean="0">
              <a:solidFill>
                <a:srgbClr val="C00000"/>
              </a:solidFill>
            </a:rPr>
            <a:t>31.05.01 лечебное дело,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12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u="none" dirty="0" smtClean="0">
              <a:solidFill>
                <a:srgbClr val="C00000"/>
              </a:solidFill>
            </a:rPr>
            <a:t>31.05.02 педиатрия: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12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u="none" dirty="0" smtClean="0">
              <a:latin typeface="Times New Roman"/>
              <a:cs typeface="Times New Roman"/>
            </a:rPr>
            <a:t>● </a:t>
          </a:r>
          <a:r>
            <a:rPr lang="ru-RU" sz="1500" b="1" u="none" dirty="0" smtClean="0"/>
            <a:t>профессиональное вступительное испытание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12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u="none" dirty="0" smtClean="0">
              <a:latin typeface="Times New Roman"/>
              <a:cs typeface="Times New Roman"/>
            </a:rPr>
            <a:t>● </a:t>
          </a:r>
          <a:r>
            <a:rPr lang="ru-RU" sz="1500" b="1" dirty="0" smtClean="0"/>
            <a:t>химия </a:t>
          </a:r>
        </a:p>
        <a:p>
          <a:pPr marL="0" marR="0" indent="0" algn="l" defTabSz="1200150" eaLnBrk="1" fontAlgn="auto" latinLnBrk="0" hangingPunct="1">
            <a:lnSpc>
              <a:spcPct val="90000"/>
            </a:lnSpc>
            <a:spcBef>
              <a:spcPts val="12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1" u="none" dirty="0" smtClean="0">
              <a:latin typeface="Times New Roman"/>
              <a:cs typeface="Times New Roman"/>
            </a:rPr>
            <a:t>● </a:t>
          </a:r>
          <a:r>
            <a:rPr lang="ru-RU" sz="1500" b="1" dirty="0" smtClean="0"/>
            <a:t>биология</a:t>
          </a:r>
          <a:endParaRPr lang="en-US" sz="1500" b="1" dirty="0" smtClean="0"/>
        </a:p>
        <a:p>
          <a:pPr marL="0" marR="0" indent="0" algn="l" defTabSz="1200150" eaLnBrk="1" fontAlgn="auto" latinLnBrk="0" hangingPunct="1">
            <a:lnSpc>
              <a:spcPct val="90000"/>
            </a:lnSpc>
            <a:spcBef>
              <a:spcPts val="12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1" u="none" dirty="0" smtClean="0">
              <a:latin typeface="Times New Roman"/>
              <a:cs typeface="Times New Roman"/>
            </a:rPr>
            <a:t>● </a:t>
          </a:r>
          <a:r>
            <a:rPr lang="ru-RU" sz="1500" b="1" dirty="0" smtClean="0"/>
            <a:t>русский язык</a:t>
          </a:r>
        </a:p>
        <a:p>
          <a:pPr algn="ctr" defTabSz="1200150">
            <a:lnSpc>
              <a:spcPct val="90000"/>
            </a:lnSpc>
            <a:spcBef>
              <a:spcPts val="1200"/>
            </a:spcBef>
            <a:spcAft>
              <a:spcPct val="35000"/>
            </a:spcAft>
          </a:pPr>
          <a:endParaRPr lang="ru-RU" sz="1500" b="1" dirty="0" smtClean="0"/>
        </a:p>
      </dgm:t>
    </dgm:pt>
    <dgm:pt modelId="{9E032E7A-D0F8-425D-9AFF-6AF02E85EE9A}" type="parTrans" cxnId="{E7100593-705F-4928-A501-7F387DD3107B}">
      <dgm:prSet/>
      <dgm:spPr/>
      <dgm:t>
        <a:bodyPr/>
        <a:lstStyle/>
        <a:p>
          <a:endParaRPr lang="ru-RU" b="1"/>
        </a:p>
      </dgm:t>
    </dgm:pt>
    <dgm:pt modelId="{3E769BE6-205D-4C4A-B91B-3BC1B42250B7}" type="sibTrans" cxnId="{E7100593-705F-4928-A501-7F387DD3107B}">
      <dgm:prSet/>
      <dgm:spPr/>
      <dgm:t>
        <a:bodyPr/>
        <a:lstStyle/>
        <a:p>
          <a:endParaRPr lang="ru-RU" b="1"/>
        </a:p>
      </dgm:t>
    </dgm:pt>
    <dgm:pt modelId="{8625E91E-B542-4497-8B0A-91C4F6D5F5C9}">
      <dgm:prSet phldrT="[Текст]" custT="1"/>
      <dgm:spPr/>
      <dgm:t>
        <a:bodyPr/>
        <a:lstStyle/>
        <a:p>
          <a:r>
            <a:rPr lang="ru-RU" sz="1800" b="1" kern="1200" dirty="0" smtClean="0">
              <a:effectLst/>
              <a:latin typeface="Arial" charset="0"/>
              <a:ea typeface="+mn-ea"/>
              <a:cs typeface="+mn-cs"/>
            </a:rPr>
            <a:t>на основании результатов единого государственного экзамена - ЕГЭ </a:t>
          </a:r>
        </a:p>
        <a:p>
          <a:r>
            <a:rPr lang="ru-RU" sz="1800" b="1" kern="1200" dirty="0" smtClean="0">
              <a:effectLst/>
              <a:latin typeface="Arial" charset="0"/>
              <a:ea typeface="+mn-ea"/>
              <a:cs typeface="+mn-cs"/>
            </a:rPr>
            <a:t>2019, </a:t>
          </a:r>
          <a:r>
            <a:rPr lang="ru-RU" sz="1800" b="1" i="1" kern="1200" dirty="0" smtClean="0">
              <a:effectLst/>
              <a:latin typeface="Arial" charset="0"/>
              <a:ea typeface="+mn-ea"/>
              <a:cs typeface="+mn-cs"/>
            </a:rPr>
            <a:t>2018, 2017, 2016, 2015</a:t>
          </a:r>
          <a:endParaRPr lang="ru-RU" b="1" dirty="0"/>
        </a:p>
      </dgm:t>
    </dgm:pt>
    <dgm:pt modelId="{0DD96786-F600-428E-9C8C-395CFDDF194D}" type="parTrans" cxnId="{8B66BC1B-55B3-425F-8402-B1C3190BE075}">
      <dgm:prSet/>
      <dgm:spPr/>
      <dgm:t>
        <a:bodyPr/>
        <a:lstStyle/>
        <a:p>
          <a:endParaRPr lang="ru-RU" b="1"/>
        </a:p>
      </dgm:t>
    </dgm:pt>
    <dgm:pt modelId="{0FB56084-E1F4-4DE3-919D-726D1B331766}" type="sibTrans" cxnId="{8B66BC1B-55B3-425F-8402-B1C3190BE075}">
      <dgm:prSet/>
      <dgm:spPr/>
      <dgm:t>
        <a:bodyPr/>
        <a:lstStyle/>
        <a:p>
          <a:endParaRPr lang="ru-RU" b="1"/>
        </a:p>
      </dgm:t>
    </dgm:pt>
    <dgm:pt modelId="{DF96A813-3281-4DDB-87E4-9111345812E2}">
      <dgm:prSet phldrT="[Текст]" custT="1"/>
      <dgm:spPr/>
      <dgm:t>
        <a:bodyPr/>
        <a:lstStyle/>
        <a:p>
          <a:r>
            <a:rPr lang="ru-RU" sz="1800" b="1" kern="1200" dirty="0" smtClean="0">
              <a:effectLst/>
              <a:latin typeface="Arial" charset="0"/>
              <a:ea typeface="+mn-ea"/>
              <a:cs typeface="+mn-cs"/>
            </a:rPr>
            <a:t>на основании результатов вступительных испытаний, проводимых Академией самостоятельно</a:t>
          </a:r>
          <a:endParaRPr lang="ru-RU" b="1" dirty="0"/>
        </a:p>
      </dgm:t>
    </dgm:pt>
    <dgm:pt modelId="{CAF92AE1-0E19-42F9-A335-76BCEA525459}" type="parTrans" cxnId="{B0CD09C6-D553-4547-92D5-890498B66C07}">
      <dgm:prSet/>
      <dgm:spPr/>
      <dgm:t>
        <a:bodyPr/>
        <a:lstStyle/>
        <a:p>
          <a:endParaRPr lang="ru-RU" b="1"/>
        </a:p>
      </dgm:t>
    </dgm:pt>
    <dgm:pt modelId="{79D1E8D6-A1DD-4DB3-B720-334516FA0DF4}" type="sibTrans" cxnId="{B0CD09C6-D553-4547-92D5-890498B66C07}">
      <dgm:prSet/>
      <dgm:spPr/>
      <dgm:t>
        <a:bodyPr/>
        <a:lstStyle/>
        <a:p>
          <a:endParaRPr lang="ru-RU" b="1"/>
        </a:p>
      </dgm:t>
    </dgm:pt>
    <dgm:pt modelId="{7EAA0482-FDFE-4025-AF2C-4DF5BBF12DE4}" type="pres">
      <dgm:prSet presAssocID="{37097FB1-8524-4ECB-9B90-57C9090C68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BD09005-1354-4A9D-A795-DDC059F36DAB}" type="pres">
      <dgm:prSet presAssocID="{D401FE0B-6865-466D-B0CC-B7B54C3F8A79}" presName="hierRoot1" presStyleCnt="0"/>
      <dgm:spPr/>
      <dgm:t>
        <a:bodyPr/>
        <a:lstStyle/>
        <a:p>
          <a:endParaRPr lang="ru-RU"/>
        </a:p>
      </dgm:t>
    </dgm:pt>
    <dgm:pt modelId="{0F0D4319-6472-4246-8D71-CF3FDE516C57}" type="pres">
      <dgm:prSet presAssocID="{D401FE0B-6865-466D-B0CC-B7B54C3F8A79}" presName="composite" presStyleCnt="0"/>
      <dgm:spPr/>
      <dgm:t>
        <a:bodyPr/>
        <a:lstStyle/>
        <a:p>
          <a:endParaRPr lang="ru-RU"/>
        </a:p>
      </dgm:t>
    </dgm:pt>
    <dgm:pt modelId="{712B5B70-63DF-47F4-B1C5-86017B97A149}" type="pres">
      <dgm:prSet presAssocID="{D401FE0B-6865-466D-B0CC-B7B54C3F8A79}" presName="background" presStyleLbl="node0" presStyleIdx="0" presStyleCnt="1"/>
      <dgm:spPr/>
      <dgm:t>
        <a:bodyPr/>
        <a:lstStyle/>
        <a:p>
          <a:endParaRPr lang="ru-RU"/>
        </a:p>
      </dgm:t>
    </dgm:pt>
    <dgm:pt modelId="{97A4BD22-59B2-4AAE-9656-6A5912A21690}" type="pres">
      <dgm:prSet presAssocID="{D401FE0B-6865-466D-B0CC-B7B54C3F8A79}" presName="text" presStyleLbl="fgAcc0" presStyleIdx="0" presStyleCnt="1" custScaleX="316128" custLinFactNeighborX="-2723" custLinFactNeighborY="8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1915DF-06B7-445E-82A4-24AA9A609758}" type="pres">
      <dgm:prSet presAssocID="{D401FE0B-6865-466D-B0CC-B7B54C3F8A79}" presName="hierChild2" presStyleCnt="0"/>
      <dgm:spPr/>
      <dgm:t>
        <a:bodyPr/>
        <a:lstStyle/>
        <a:p>
          <a:endParaRPr lang="ru-RU"/>
        </a:p>
      </dgm:t>
    </dgm:pt>
    <dgm:pt modelId="{FD34DB36-8F45-417B-881E-F505CB9DACFD}" type="pres">
      <dgm:prSet presAssocID="{0DD96786-F600-428E-9C8C-395CFDDF194D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82104DF-EAF7-45EA-AC7E-3EEEA0393964}" type="pres">
      <dgm:prSet presAssocID="{8625E91E-B542-4497-8B0A-91C4F6D5F5C9}" presName="hierRoot2" presStyleCnt="0"/>
      <dgm:spPr/>
      <dgm:t>
        <a:bodyPr/>
        <a:lstStyle/>
        <a:p>
          <a:endParaRPr lang="ru-RU"/>
        </a:p>
      </dgm:t>
    </dgm:pt>
    <dgm:pt modelId="{514D0ECB-ED29-4FD0-AAEE-254F1E9DEF54}" type="pres">
      <dgm:prSet presAssocID="{8625E91E-B542-4497-8B0A-91C4F6D5F5C9}" presName="composite2" presStyleCnt="0"/>
      <dgm:spPr/>
      <dgm:t>
        <a:bodyPr/>
        <a:lstStyle/>
        <a:p>
          <a:endParaRPr lang="ru-RU"/>
        </a:p>
      </dgm:t>
    </dgm:pt>
    <dgm:pt modelId="{91289382-4386-43FD-9FE8-90D24E4A1550}" type="pres">
      <dgm:prSet presAssocID="{8625E91E-B542-4497-8B0A-91C4F6D5F5C9}" presName="background2" presStyleLbl="node2" presStyleIdx="0" presStyleCnt="2"/>
      <dgm:spPr/>
      <dgm:t>
        <a:bodyPr/>
        <a:lstStyle/>
        <a:p>
          <a:endParaRPr lang="ru-RU"/>
        </a:p>
      </dgm:t>
    </dgm:pt>
    <dgm:pt modelId="{99CBD673-A397-49A9-ADCB-993365F57D39}" type="pres">
      <dgm:prSet presAssocID="{8625E91E-B542-4497-8B0A-91C4F6D5F5C9}" presName="text2" presStyleLbl="fgAcc2" presStyleIdx="0" presStyleCnt="2" custScaleX="131432" custScaleY="93188" custLinFactNeighborX="-29894" custLinFactNeighborY="27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CBE44A-3A75-4B65-BAD5-AFD564DD7737}" type="pres">
      <dgm:prSet presAssocID="{8625E91E-B542-4497-8B0A-91C4F6D5F5C9}" presName="hierChild3" presStyleCnt="0"/>
      <dgm:spPr/>
      <dgm:t>
        <a:bodyPr/>
        <a:lstStyle/>
        <a:p>
          <a:endParaRPr lang="ru-RU"/>
        </a:p>
      </dgm:t>
    </dgm:pt>
    <dgm:pt modelId="{EA9EF4B1-0EBF-4963-BDFD-A885CC239444}" type="pres">
      <dgm:prSet presAssocID="{CAF92AE1-0E19-42F9-A335-76BCEA525459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6227260-49E7-4197-89FF-92C5D2769B3E}" type="pres">
      <dgm:prSet presAssocID="{DF96A813-3281-4DDB-87E4-9111345812E2}" presName="hierRoot2" presStyleCnt="0"/>
      <dgm:spPr/>
      <dgm:t>
        <a:bodyPr/>
        <a:lstStyle/>
        <a:p>
          <a:endParaRPr lang="ru-RU"/>
        </a:p>
      </dgm:t>
    </dgm:pt>
    <dgm:pt modelId="{2C41D9CD-D72C-4FE8-B05A-B84A4A685B0D}" type="pres">
      <dgm:prSet presAssocID="{DF96A813-3281-4DDB-87E4-9111345812E2}" presName="composite2" presStyleCnt="0"/>
      <dgm:spPr/>
      <dgm:t>
        <a:bodyPr/>
        <a:lstStyle/>
        <a:p>
          <a:endParaRPr lang="ru-RU"/>
        </a:p>
      </dgm:t>
    </dgm:pt>
    <dgm:pt modelId="{090B9C58-AC74-462F-A10C-C3FED4AA17E9}" type="pres">
      <dgm:prSet presAssocID="{DF96A813-3281-4DDB-87E4-9111345812E2}" presName="background2" presStyleLbl="node2" presStyleIdx="1" presStyleCnt="2"/>
      <dgm:spPr/>
      <dgm:t>
        <a:bodyPr/>
        <a:lstStyle/>
        <a:p>
          <a:endParaRPr lang="ru-RU"/>
        </a:p>
      </dgm:t>
    </dgm:pt>
    <dgm:pt modelId="{61AB05BF-9241-4527-B2DF-BD073B5A4FCF}" type="pres">
      <dgm:prSet presAssocID="{DF96A813-3281-4DDB-87E4-9111345812E2}" presName="text2" presStyleLbl="fgAcc2" presStyleIdx="1" presStyleCnt="2" custScaleX="119026" custLinFactNeighborX="32326" custLinFactNeighborY="-17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9BAAB7-A82B-4DD8-89C9-CCEC0EFB9A32}" type="pres">
      <dgm:prSet presAssocID="{DF96A813-3281-4DDB-87E4-9111345812E2}" presName="hierChild3" presStyleCnt="0"/>
      <dgm:spPr/>
      <dgm:t>
        <a:bodyPr/>
        <a:lstStyle/>
        <a:p>
          <a:endParaRPr lang="ru-RU"/>
        </a:p>
      </dgm:t>
    </dgm:pt>
  </dgm:ptLst>
  <dgm:cxnLst>
    <dgm:cxn modelId="{368F33BD-88AA-4ABE-96FF-23C85968CDCA}" type="presOf" srcId="{CAF92AE1-0E19-42F9-A335-76BCEA525459}" destId="{EA9EF4B1-0EBF-4963-BDFD-A885CC239444}" srcOrd="0" destOrd="0" presId="urn:microsoft.com/office/officeart/2005/8/layout/hierarchy1"/>
    <dgm:cxn modelId="{46E3B774-73E2-4D3F-846D-E527C7751BB2}" type="presOf" srcId="{8625E91E-B542-4497-8B0A-91C4F6D5F5C9}" destId="{99CBD673-A397-49A9-ADCB-993365F57D39}" srcOrd="0" destOrd="0" presId="urn:microsoft.com/office/officeart/2005/8/layout/hierarchy1"/>
    <dgm:cxn modelId="{38F2F672-6AA0-41C3-BA55-BDEC97EA4B48}" type="presOf" srcId="{D401FE0B-6865-466D-B0CC-B7B54C3F8A79}" destId="{97A4BD22-59B2-4AAE-9656-6A5912A21690}" srcOrd="0" destOrd="0" presId="urn:microsoft.com/office/officeart/2005/8/layout/hierarchy1"/>
    <dgm:cxn modelId="{8B66BC1B-55B3-425F-8402-B1C3190BE075}" srcId="{D401FE0B-6865-466D-B0CC-B7B54C3F8A79}" destId="{8625E91E-B542-4497-8B0A-91C4F6D5F5C9}" srcOrd="0" destOrd="0" parTransId="{0DD96786-F600-428E-9C8C-395CFDDF194D}" sibTransId="{0FB56084-E1F4-4DE3-919D-726D1B331766}"/>
    <dgm:cxn modelId="{B0CD09C6-D553-4547-92D5-890498B66C07}" srcId="{D401FE0B-6865-466D-B0CC-B7B54C3F8A79}" destId="{DF96A813-3281-4DDB-87E4-9111345812E2}" srcOrd="1" destOrd="0" parTransId="{CAF92AE1-0E19-42F9-A335-76BCEA525459}" sibTransId="{79D1E8D6-A1DD-4DB3-B720-334516FA0DF4}"/>
    <dgm:cxn modelId="{D9CF184E-8D2B-47C7-95A9-88082DCA6325}" type="presOf" srcId="{DF96A813-3281-4DDB-87E4-9111345812E2}" destId="{61AB05BF-9241-4527-B2DF-BD073B5A4FCF}" srcOrd="0" destOrd="0" presId="urn:microsoft.com/office/officeart/2005/8/layout/hierarchy1"/>
    <dgm:cxn modelId="{E7100593-705F-4928-A501-7F387DD3107B}" srcId="{37097FB1-8524-4ECB-9B90-57C9090C6870}" destId="{D401FE0B-6865-466D-B0CC-B7B54C3F8A79}" srcOrd="0" destOrd="0" parTransId="{9E032E7A-D0F8-425D-9AFF-6AF02E85EE9A}" sibTransId="{3E769BE6-205D-4C4A-B91B-3BC1B42250B7}"/>
    <dgm:cxn modelId="{66F15204-CAB1-4318-ADD7-7390C40875F9}" type="presOf" srcId="{0DD96786-F600-428E-9C8C-395CFDDF194D}" destId="{FD34DB36-8F45-417B-881E-F505CB9DACFD}" srcOrd="0" destOrd="0" presId="urn:microsoft.com/office/officeart/2005/8/layout/hierarchy1"/>
    <dgm:cxn modelId="{5ADD2A52-E3E2-41C0-B8E3-B4BB6EC72DA6}" type="presOf" srcId="{37097FB1-8524-4ECB-9B90-57C9090C6870}" destId="{7EAA0482-FDFE-4025-AF2C-4DF5BBF12DE4}" srcOrd="0" destOrd="0" presId="urn:microsoft.com/office/officeart/2005/8/layout/hierarchy1"/>
    <dgm:cxn modelId="{BE0238DC-8E1B-4D1F-BA13-6476FFE4E463}" type="presParOf" srcId="{7EAA0482-FDFE-4025-AF2C-4DF5BBF12DE4}" destId="{7BD09005-1354-4A9D-A795-DDC059F36DAB}" srcOrd="0" destOrd="0" presId="urn:microsoft.com/office/officeart/2005/8/layout/hierarchy1"/>
    <dgm:cxn modelId="{600AB346-A1BF-464C-AA67-7FF0F342D14D}" type="presParOf" srcId="{7BD09005-1354-4A9D-A795-DDC059F36DAB}" destId="{0F0D4319-6472-4246-8D71-CF3FDE516C57}" srcOrd="0" destOrd="0" presId="urn:microsoft.com/office/officeart/2005/8/layout/hierarchy1"/>
    <dgm:cxn modelId="{9474CE33-6AD7-45AF-9CCF-085AB2BB8244}" type="presParOf" srcId="{0F0D4319-6472-4246-8D71-CF3FDE516C57}" destId="{712B5B70-63DF-47F4-B1C5-86017B97A149}" srcOrd="0" destOrd="0" presId="urn:microsoft.com/office/officeart/2005/8/layout/hierarchy1"/>
    <dgm:cxn modelId="{67F64B82-E7FE-45C0-B626-8449C76F12A7}" type="presParOf" srcId="{0F0D4319-6472-4246-8D71-CF3FDE516C57}" destId="{97A4BD22-59B2-4AAE-9656-6A5912A21690}" srcOrd="1" destOrd="0" presId="urn:microsoft.com/office/officeart/2005/8/layout/hierarchy1"/>
    <dgm:cxn modelId="{A51F50BC-F732-4AFC-A76C-360D8D33CB43}" type="presParOf" srcId="{7BD09005-1354-4A9D-A795-DDC059F36DAB}" destId="{001915DF-06B7-445E-82A4-24AA9A609758}" srcOrd="1" destOrd="0" presId="urn:microsoft.com/office/officeart/2005/8/layout/hierarchy1"/>
    <dgm:cxn modelId="{163B73DE-6889-4857-A3CB-726EABEAD635}" type="presParOf" srcId="{001915DF-06B7-445E-82A4-24AA9A609758}" destId="{FD34DB36-8F45-417B-881E-F505CB9DACFD}" srcOrd="0" destOrd="0" presId="urn:microsoft.com/office/officeart/2005/8/layout/hierarchy1"/>
    <dgm:cxn modelId="{63707346-9E3A-4318-89BC-14255846C232}" type="presParOf" srcId="{001915DF-06B7-445E-82A4-24AA9A609758}" destId="{582104DF-EAF7-45EA-AC7E-3EEEA0393964}" srcOrd="1" destOrd="0" presId="urn:microsoft.com/office/officeart/2005/8/layout/hierarchy1"/>
    <dgm:cxn modelId="{51A60781-AD54-4F6D-B355-72973586E4F8}" type="presParOf" srcId="{582104DF-EAF7-45EA-AC7E-3EEEA0393964}" destId="{514D0ECB-ED29-4FD0-AAEE-254F1E9DEF54}" srcOrd="0" destOrd="0" presId="urn:microsoft.com/office/officeart/2005/8/layout/hierarchy1"/>
    <dgm:cxn modelId="{17E8E833-7B9A-42E9-8F83-C26B7D651AD6}" type="presParOf" srcId="{514D0ECB-ED29-4FD0-AAEE-254F1E9DEF54}" destId="{91289382-4386-43FD-9FE8-90D24E4A1550}" srcOrd="0" destOrd="0" presId="urn:microsoft.com/office/officeart/2005/8/layout/hierarchy1"/>
    <dgm:cxn modelId="{1DAA83B7-5056-4EC2-AE42-F377D0F23106}" type="presParOf" srcId="{514D0ECB-ED29-4FD0-AAEE-254F1E9DEF54}" destId="{99CBD673-A397-49A9-ADCB-993365F57D39}" srcOrd="1" destOrd="0" presId="urn:microsoft.com/office/officeart/2005/8/layout/hierarchy1"/>
    <dgm:cxn modelId="{FB1EDF9E-8BC0-4732-A65C-76C5D1AE688B}" type="presParOf" srcId="{582104DF-EAF7-45EA-AC7E-3EEEA0393964}" destId="{71CBE44A-3A75-4B65-BAD5-AFD564DD7737}" srcOrd="1" destOrd="0" presId="urn:microsoft.com/office/officeart/2005/8/layout/hierarchy1"/>
    <dgm:cxn modelId="{265C449D-C0BB-4815-94A4-339629276BC0}" type="presParOf" srcId="{001915DF-06B7-445E-82A4-24AA9A609758}" destId="{EA9EF4B1-0EBF-4963-BDFD-A885CC239444}" srcOrd="2" destOrd="0" presId="urn:microsoft.com/office/officeart/2005/8/layout/hierarchy1"/>
    <dgm:cxn modelId="{2EE14A8B-8F53-4D77-BBFC-3BDA707DD035}" type="presParOf" srcId="{001915DF-06B7-445E-82A4-24AA9A609758}" destId="{D6227260-49E7-4197-89FF-92C5D2769B3E}" srcOrd="3" destOrd="0" presId="urn:microsoft.com/office/officeart/2005/8/layout/hierarchy1"/>
    <dgm:cxn modelId="{11CBEFB0-EA43-4F73-BA5D-2C166AD8D90E}" type="presParOf" srcId="{D6227260-49E7-4197-89FF-92C5D2769B3E}" destId="{2C41D9CD-D72C-4FE8-B05A-B84A4A685B0D}" srcOrd="0" destOrd="0" presId="urn:microsoft.com/office/officeart/2005/8/layout/hierarchy1"/>
    <dgm:cxn modelId="{B854FB30-50A4-4600-A37A-9A8CB848D839}" type="presParOf" srcId="{2C41D9CD-D72C-4FE8-B05A-B84A4A685B0D}" destId="{090B9C58-AC74-462F-A10C-C3FED4AA17E9}" srcOrd="0" destOrd="0" presId="urn:microsoft.com/office/officeart/2005/8/layout/hierarchy1"/>
    <dgm:cxn modelId="{C4EED8C5-322F-45CA-A2B3-337448421F9E}" type="presParOf" srcId="{2C41D9CD-D72C-4FE8-B05A-B84A4A685B0D}" destId="{61AB05BF-9241-4527-B2DF-BD073B5A4FCF}" srcOrd="1" destOrd="0" presId="urn:microsoft.com/office/officeart/2005/8/layout/hierarchy1"/>
    <dgm:cxn modelId="{81C80512-50DA-42AD-9A00-F6F462BB319D}" type="presParOf" srcId="{D6227260-49E7-4197-89FF-92C5D2769B3E}" destId="{DB9BAAB7-A82B-4DD8-89C9-CCEC0EFB9A3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EF4B1-0EBF-4963-BDFD-A885CC239444}">
      <dsp:nvSpPr>
        <dsp:cNvPr id="0" name=""/>
        <dsp:cNvSpPr/>
      </dsp:nvSpPr>
      <dsp:spPr>
        <a:xfrm>
          <a:off x="4353108" y="1695892"/>
          <a:ext cx="2923533" cy="725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405"/>
              </a:lnTo>
              <a:lnTo>
                <a:pt x="2923533" y="480405"/>
              </a:lnTo>
              <a:lnTo>
                <a:pt x="2923533" y="725349"/>
              </a:lnTo>
            </a:path>
          </a:pathLst>
        </a:cu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4DB36-8F45-417B-881E-F505CB9DACFD}">
      <dsp:nvSpPr>
        <dsp:cNvPr id="0" name=""/>
        <dsp:cNvSpPr/>
      </dsp:nvSpPr>
      <dsp:spPr>
        <a:xfrm>
          <a:off x="1767326" y="1695892"/>
          <a:ext cx="2585781" cy="801542"/>
        </a:xfrm>
        <a:custGeom>
          <a:avLst/>
          <a:gdLst/>
          <a:ahLst/>
          <a:cxnLst/>
          <a:rect l="0" t="0" r="0" b="0"/>
          <a:pathLst>
            <a:path>
              <a:moveTo>
                <a:pt x="2585781" y="0"/>
              </a:moveTo>
              <a:lnTo>
                <a:pt x="2585781" y="556597"/>
              </a:lnTo>
              <a:lnTo>
                <a:pt x="0" y="556597"/>
              </a:lnTo>
              <a:lnTo>
                <a:pt x="0" y="801542"/>
              </a:lnTo>
            </a:path>
          </a:pathLst>
        </a:cu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B5B70-63DF-47F4-B1C5-86017B97A149}">
      <dsp:nvSpPr>
        <dsp:cNvPr id="0" name=""/>
        <dsp:cNvSpPr/>
      </dsp:nvSpPr>
      <dsp:spPr>
        <a:xfrm>
          <a:off x="173768" y="16901"/>
          <a:ext cx="8358678" cy="16789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4BD22-59B2-4AAE-9656-6A5912A21690}">
      <dsp:nvSpPr>
        <dsp:cNvPr id="0" name=""/>
        <dsp:cNvSpPr/>
      </dsp:nvSpPr>
      <dsp:spPr>
        <a:xfrm>
          <a:off x="467555" y="295998"/>
          <a:ext cx="8358678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u="none" kern="1200" dirty="0" smtClean="0"/>
            <a:t>Для поступающих по специальностям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u="none" kern="1200" dirty="0" smtClean="0">
              <a:solidFill>
                <a:srgbClr val="C00000"/>
              </a:solidFill>
            </a:rPr>
            <a:t>31.05.01 лечебное дело,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u="none" kern="1200" dirty="0" smtClean="0">
              <a:solidFill>
                <a:srgbClr val="C00000"/>
              </a:solidFill>
            </a:rPr>
            <a:t>31.05.02 педиатрия: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u="none" kern="1200" dirty="0" smtClean="0">
              <a:latin typeface="Times New Roman"/>
              <a:cs typeface="Times New Roman"/>
            </a:rPr>
            <a:t>● </a:t>
          </a:r>
          <a:r>
            <a:rPr lang="ru-RU" sz="1500" b="1" u="none" kern="1200" dirty="0" smtClean="0"/>
            <a:t>профессиональное вступительное испытание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u="none" kern="1200" dirty="0" smtClean="0">
              <a:latin typeface="Times New Roman"/>
              <a:cs typeface="Times New Roman"/>
            </a:rPr>
            <a:t>● </a:t>
          </a:r>
          <a:r>
            <a:rPr lang="ru-RU" sz="1500" b="1" kern="1200" dirty="0" smtClean="0"/>
            <a:t>химия </a:t>
          </a:r>
        </a:p>
        <a:p>
          <a:pPr marL="0" marR="0" lvl="0" indent="0" algn="l" defTabSz="120015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1" u="none" kern="1200" dirty="0" smtClean="0">
              <a:latin typeface="Times New Roman"/>
              <a:cs typeface="Times New Roman"/>
            </a:rPr>
            <a:t>● </a:t>
          </a:r>
          <a:r>
            <a:rPr lang="ru-RU" sz="1500" b="1" kern="1200" dirty="0" smtClean="0"/>
            <a:t>биология</a:t>
          </a:r>
          <a:endParaRPr lang="en-US" sz="1500" b="1" kern="1200" dirty="0" smtClean="0"/>
        </a:p>
        <a:p>
          <a:pPr marL="0" marR="0" lvl="0" indent="0" algn="l" defTabSz="120015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1" u="none" kern="1200" dirty="0" smtClean="0">
              <a:latin typeface="Times New Roman"/>
              <a:cs typeface="Times New Roman"/>
            </a:rPr>
            <a:t>● </a:t>
          </a:r>
          <a:r>
            <a:rPr lang="ru-RU" sz="1500" b="1" kern="1200" dirty="0" smtClean="0"/>
            <a:t>русский язык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dirty="0" smtClean="0"/>
        </a:p>
      </dsp:txBody>
      <dsp:txXfrm>
        <a:off x="516731" y="345174"/>
        <a:ext cx="8260326" cy="1580639"/>
      </dsp:txXfrm>
    </dsp:sp>
    <dsp:sp modelId="{91289382-4386-43FD-9FE8-90D24E4A1550}">
      <dsp:nvSpPr>
        <dsp:cNvPr id="0" name=""/>
        <dsp:cNvSpPr/>
      </dsp:nvSpPr>
      <dsp:spPr>
        <a:xfrm>
          <a:off x="29742" y="2497434"/>
          <a:ext cx="3475167" cy="156461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BD673-A397-49A9-ADCB-993365F57D39}">
      <dsp:nvSpPr>
        <dsp:cNvPr id="0" name=""/>
        <dsp:cNvSpPr/>
      </dsp:nvSpPr>
      <dsp:spPr>
        <a:xfrm>
          <a:off x="323529" y="2776532"/>
          <a:ext cx="3475167" cy="15646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/>
              <a:latin typeface="Arial" charset="0"/>
              <a:ea typeface="+mn-ea"/>
              <a:cs typeface="+mn-cs"/>
            </a:rPr>
            <a:t>на основании результатов единого государственного экзамена - ЕГЭ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/>
              <a:latin typeface="Arial" charset="0"/>
              <a:ea typeface="+mn-ea"/>
              <a:cs typeface="+mn-cs"/>
            </a:rPr>
            <a:t>2019, </a:t>
          </a:r>
          <a:r>
            <a:rPr lang="ru-RU" sz="1800" b="1" i="1" kern="1200" dirty="0" smtClean="0">
              <a:effectLst/>
              <a:latin typeface="Arial" charset="0"/>
              <a:ea typeface="+mn-ea"/>
              <a:cs typeface="+mn-cs"/>
            </a:rPr>
            <a:t>2018, 2017, 2016, 2015</a:t>
          </a:r>
          <a:endParaRPr lang="ru-RU" b="1" dirty="0"/>
        </a:p>
      </dsp:txBody>
      <dsp:txXfrm>
        <a:off x="369355" y="2822358"/>
        <a:ext cx="3383515" cy="1472966"/>
      </dsp:txXfrm>
    </dsp:sp>
    <dsp:sp modelId="{090B9C58-AC74-462F-A10C-C3FED4AA17E9}">
      <dsp:nvSpPr>
        <dsp:cNvPr id="0" name=""/>
        <dsp:cNvSpPr/>
      </dsp:nvSpPr>
      <dsp:spPr>
        <a:xfrm>
          <a:off x="5703070" y="2421242"/>
          <a:ext cx="3147143" cy="16789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AB05BF-9241-4527-B2DF-BD073B5A4FCF}">
      <dsp:nvSpPr>
        <dsp:cNvPr id="0" name=""/>
        <dsp:cNvSpPr/>
      </dsp:nvSpPr>
      <dsp:spPr>
        <a:xfrm>
          <a:off x="5996856" y="2700339"/>
          <a:ext cx="3147143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/>
              <a:latin typeface="Arial" charset="0"/>
              <a:ea typeface="+mn-ea"/>
              <a:cs typeface="+mn-cs"/>
            </a:rPr>
            <a:t>на основании результатов вступительных испытаний, проводимых Академией самостоятельно</a:t>
          </a:r>
          <a:endParaRPr lang="ru-RU" b="1" dirty="0"/>
        </a:p>
      </dsp:txBody>
      <dsp:txXfrm>
        <a:off x="6046032" y="2749515"/>
        <a:ext cx="3048791" cy="1580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0.00481</cdr:x>
      <cdr:y>0.47657</cdr:y>
    </cdr:from>
    <cdr:to>
      <cdr:x>0.24628</cdr:x>
      <cdr:y>0.60354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518" y="2432312"/>
          <a:ext cx="198373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cs typeface="Aharoni" pitchFamily="2" charset="-79"/>
            </a:rPr>
            <a:t>Квота </a:t>
          </a:r>
          <a:r>
            <a:rPr lang="ru-RU" sz="1400" b="1" kern="1200" dirty="0">
              <a:solidFill>
                <a:prstClr val="black"/>
              </a:solidFill>
            </a:rPr>
            <a:t>целевого</a:t>
          </a:r>
          <a:r>
            <a:rPr lang="ru-RU" sz="1400" b="1" dirty="0" smtClean="0">
              <a:cs typeface="Aharoni" pitchFamily="2" charset="-79"/>
            </a:rPr>
            <a:t> приема</a:t>
          </a:r>
          <a:endParaRPr lang="ru-RU" sz="1400" b="1" dirty="0">
            <a:cs typeface="Aharoni" pitchFamily="2" charset="-79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7" cy="4960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7" cy="4960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1EAB1-6550-4765-AE86-B03F5C907391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4059"/>
            <a:ext cx="2942907" cy="496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6847" y="9424059"/>
            <a:ext cx="2942907" cy="496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DE5C-C454-4BF7-86DA-7CE68642B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422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7" cy="4960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7" cy="4960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D441E-5AC2-4A3C-AA17-71A49D633C52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3" y="4712890"/>
            <a:ext cx="5433060" cy="446484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4059"/>
            <a:ext cx="2942907" cy="496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847" y="9424059"/>
            <a:ext cx="2942907" cy="496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9A3CD-F073-4C2D-8ED2-6AF098A8A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39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:</a:t>
            </a:r>
          </a:p>
          <a:p>
            <a:r>
              <a:rPr lang="ru-RU" altLang="ru-RU" smtClean="0">
                <a:latin typeface="Arial" pitchFamily="34" charset="0"/>
              </a:rPr>
              <a:t>3.1. (далее - ЕГЭ) по химии, биологии и русскому языку - у лиц, имеющих среднее (полное) общее или среднее профессиональное образование;</a:t>
            </a:r>
          </a:p>
          <a:p>
            <a:r>
              <a:rPr lang="ru-RU" altLang="ru-RU" smtClean="0">
                <a:latin typeface="Arial" pitchFamily="34" charset="0"/>
              </a:rPr>
              <a:t>3.2.  по химии (письменно), биологии (письменно), русскому языку (письменно) </a:t>
            </a:r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359A21C-575B-4158-909F-A6F3A86A28C3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Отмечается увеличение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9A3CD-F073-4C2D-8ED2-6AF098A8AAF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350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9A3CD-F073-4C2D-8ED2-6AF098A8AAF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342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6634-E40A-406F-B5C0-FF6E5D91E566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F5DA-7F45-4C34-954E-302554AADC4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6634-E40A-406F-B5C0-FF6E5D91E566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F5DA-7F45-4C34-954E-302554AAD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6634-E40A-406F-B5C0-FF6E5D91E566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F5DA-7F45-4C34-954E-302554AAD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6634-E40A-406F-B5C0-FF6E5D91E566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F5DA-7F45-4C34-954E-302554AAD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6634-E40A-406F-B5C0-FF6E5D91E566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F5DA-7F45-4C34-954E-302554AADC4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6634-E40A-406F-B5C0-FF6E5D91E566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F5DA-7F45-4C34-954E-302554AAD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6634-E40A-406F-B5C0-FF6E5D91E566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F5DA-7F45-4C34-954E-302554AADC4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6634-E40A-406F-B5C0-FF6E5D91E566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F5DA-7F45-4C34-954E-302554AAD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6634-E40A-406F-B5C0-FF6E5D91E566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F5DA-7F45-4C34-954E-302554AAD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6634-E40A-406F-B5C0-FF6E5D91E566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F5DA-7F45-4C34-954E-302554AADC4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6634-E40A-406F-B5C0-FF6E5D91E566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F5DA-7F45-4C34-954E-302554AAD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E466634-E40A-406F-B5C0-FF6E5D91E566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6DAF5DA-7F45-4C34-954E-302554AADC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hyperlink" Target="http://images.yandex.ru/#!/yandsearch?p=8&amp;text=&#1076;&#1086;&#1082;&#1090;&#1086;&#1088;&amp;pos=246&amp;uinfo=sw-1065-sh-735-fw-840-fh-529-pd-1&amp;rpt=simage&amp;img_url=http%3A%2F%2Fwww.avent-live.philips.ru%2Fpics%2F_600_600_90_1796203835168472138.jpg" TargetMode="External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microsoft.com/office/2007/relationships/diagramDrawing" Target="../diagrams/drawing1.xml"/><Relationship Id="rId5" Type="http://schemas.openxmlformats.org/officeDocument/2006/relationships/hyperlink" Target="http://images.yandex.ru/#!/yandsearch?p=4&amp;text=&#1076;&#1086;&#1082;&#1090;&#1086;&#1088;&amp;pos=133&amp;uinfo=sw-1065-sh-735-fw-840-fh-529-pd-1&amp;rpt=simage&amp;img_url=http%3A%2F%2Fgaleri.uludagsozluk.com%2F24%2Fdoktor_17509.jpg" TargetMode="External"/><Relationship Id="rId10" Type="http://schemas.openxmlformats.org/officeDocument/2006/relationships/diagramColors" Target="../diagrams/colors1.xml"/><Relationship Id="rId4" Type="http://schemas.openxmlformats.org/officeDocument/2006/relationships/image" Target="../media/image5.jpeg"/><Relationship Id="rId9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0824" y="3645024"/>
            <a:ext cx="885698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ИНФОРМАЦИЯ О ПРИЕМНОЙ КАМПАНИИ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ФГБОУ ВО СОГМА Минздрава России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2019 году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71" y="596836"/>
            <a:ext cx="3528392" cy="882098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51586"/>
            <a:ext cx="1146175" cy="117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4436" y="2227511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Приложение № 6</a:t>
            </a:r>
          </a:p>
          <a:p>
            <a:pPr algn="ctr"/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Научно-образовательный 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медицинский кластер Северо-Кавказского федерального округа – «Северо-Кавказский»</a:t>
            </a:r>
            <a:endParaRPr lang="ru-RU" sz="2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8" r="3728"/>
          <a:stretch/>
        </p:blipFill>
        <p:spPr bwMode="auto">
          <a:xfrm>
            <a:off x="3712761" y="5013176"/>
            <a:ext cx="1867351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7589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820186"/>
              </p:ext>
            </p:extLst>
          </p:nvPr>
        </p:nvGraphicFramePr>
        <p:xfrm>
          <a:off x="179513" y="1556792"/>
          <a:ext cx="8856984" cy="5130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7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2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4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302">
                <a:tc rowSpan="2"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специальности</a:t>
                      </a: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мест по договорам об оказании платных образовательных услуг</a:t>
                      </a:r>
                      <a:endParaRPr kumimoji="0" lang="ru-RU" sz="1600" b="1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78">
                <a:tc vMerge="1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Выделено 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Принято 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 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452"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31.05.01 Лечебное дело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7,05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02"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31.05.02 Педиатрия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9,3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0452"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31.05.03 Стоматология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3,43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0604"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32.05.01 Медико-профилактическое дело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302"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33.05.01 Фармация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9,5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150"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  <a:endParaRPr kumimoji="0" lang="ru-RU" sz="1600" b="1" kern="12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400</a:t>
                      </a:r>
                      <a:endParaRPr kumimoji="0" lang="ru-RU" sz="2000" b="1" kern="12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210</a:t>
                      </a:r>
                      <a:endParaRPr kumimoji="0" lang="ru-RU" sz="2000" b="1" kern="12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1520" y="537097"/>
            <a:ext cx="856895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i="1" spc="-1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Количество мест по договорам об оказании платных образовательных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8156840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5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Проходные баллы по программам специалитета</a:t>
            </a:r>
            <a:endParaRPr lang="ru-RU" sz="25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913069"/>
              </p:ext>
            </p:extLst>
          </p:nvPr>
        </p:nvGraphicFramePr>
        <p:xfrm>
          <a:off x="539552" y="1412776"/>
          <a:ext cx="8064896" cy="4824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05110">
                <a:tc>
                  <a:txBody>
                    <a:bodyPr/>
                    <a:lstStyle/>
                    <a:p>
                      <a:pPr algn="ctr">
                        <a:tabLst>
                          <a:tab pos="1439863" algn="l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специальности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 счет бюджетных ассигнований федерального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договорам об оказании платных образовательных услуг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Лечебное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дело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Педиатрия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45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Стоматология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961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Медико-профилактическое дело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454">
                <a:tc>
                  <a:txBody>
                    <a:bodyPr/>
                    <a:lstStyle/>
                    <a:p>
                      <a:pPr algn="ctr">
                        <a:tabLst>
                          <a:tab pos="1701800" algn="l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Фармация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5803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176836"/>
              </p:ext>
            </p:extLst>
          </p:nvPr>
        </p:nvGraphicFramePr>
        <p:xfrm>
          <a:off x="35496" y="836712"/>
          <a:ext cx="8993379" cy="5902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2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5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60061">
                <a:tc rowSpan="2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Наименование специальности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8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Условия приема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основные конкурсные места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квота лиц, имеющих особое право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целевая квота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 договорам об оказании платных образовательных услуг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897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009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31.05.01 Лечебное дело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74,02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79,04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61,41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67,68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71,13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65,45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55,04</a:t>
                      </a:r>
                      <a:endParaRPr lang="ru-RU" sz="1600" b="1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56,73</a:t>
                      </a:r>
                      <a:endParaRPr lang="ru-RU" sz="1600" b="1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061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31.05.02 Педиатрия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66,94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67,86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58,36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62,12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56,77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55,9</a:t>
                      </a:r>
                      <a:endParaRPr lang="ru-RU" sz="1600" b="1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54,13</a:t>
                      </a:r>
                      <a:endParaRPr lang="ru-RU" sz="1600" b="1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009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31.05.03 Стоматология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76,28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82,21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57,58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75,22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77,19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77,54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58,12</a:t>
                      </a:r>
                      <a:endParaRPr lang="ru-RU" sz="1600" b="1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57,8</a:t>
                      </a:r>
                      <a:endParaRPr lang="ru-RU" sz="1600" b="1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0122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32.05.01 Медико-профилактическое дело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65,04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55,33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55,73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600" b="1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57,33</a:t>
                      </a:r>
                      <a:endParaRPr lang="ru-RU" sz="1600" b="1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061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33.05.01 Фармация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68,38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69,18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47,67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74,65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60,85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57,33</a:t>
                      </a:r>
                      <a:endParaRPr lang="ru-RU" sz="1600" b="1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  <a:endParaRPr lang="ru-RU" sz="1600" b="1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Динамика среднего балла ЕГЭ  </a:t>
            </a:r>
          </a:p>
        </p:txBody>
      </p:sp>
    </p:spTree>
    <p:extLst>
      <p:ext uri="{BB962C8B-B14F-4D97-AF65-F5344CB8AC3E}">
        <p14:creationId xmlns:p14="http://schemas.microsoft.com/office/powerpoint/2010/main" val="15999884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Динамика среднего балла ЕГЭ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69182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53323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690475"/>
              </p:ext>
            </p:extLst>
          </p:nvPr>
        </p:nvGraphicFramePr>
        <p:xfrm>
          <a:off x="539552" y="836712"/>
          <a:ext cx="8219256" cy="564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41793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 lang="ru-RU" sz="3200" b="1" i="1" u="none" strike="noStrike" kern="1200" spc="-100" baseline="0" dirty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pP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итогов приема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аспирантуру </a:t>
            </a:r>
            <a:b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2019 году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895765"/>
              </p:ext>
            </p:extLst>
          </p:nvPr>
        </p:nvGraphicFramePr>
        <p:xfrm>
          <a:off x="683568" y="2060850"/>
          <a:ext cx="7704856" cy="3814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3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0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9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подготовки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 уч. год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договор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31.06.01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Клиническая медицина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30.06.01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Фундаментальная медицина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06.06.01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Биологические науки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принято: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аспирант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7642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25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Подано  заявлений  </a:t>
            </a:r>
            <a:r>
              <a:rPr 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обучение по программам </a:t>
            </a:r>
            <a:br>
              <a:rPr 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высшего образования – программам ординатуры </a:t>
            </a:r>
            <a:br>
              <a:rPr 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 году</a:t>
            </a:r>
            <a:br>
              <a:rPr 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5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130768"/>
              </p:ext>
            </p:extLst>
          </p:nvPr>
        </p:nvGraphicFramePr>
        <p:xfrm>
          <a:off x="323528" y="2414240"/>
          <a:ext cx="8579296" cy="3588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5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онтрольные </a:t>
                      </a: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цифры 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приема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(граждане Российской Федерации)</a:t>
                      </a:r>
                      <a:endParaRPr lang="ru-RU" sz="2000" b="1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них квота </a:t>
                      </a: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целевого 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приема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(граждане Российской Федерации)</a:t>
                      </a:r>
                      <a:endParaRPr lang="ru-RU" sz="2000" b="1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</a:t>
                      </a: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договорам об оказании платных образовательных 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(граждане Российской Федерации)</a:t>
                      </a:r>
                      <a:endParaRPr lang="ru-RU" sz="2000" b="1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договорам об оказании платных образовательных услуг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(иностранные граждане)</a:t>
                      </a:r>
                      <a:endParaRPr lang="ru-RU" sz="2000" b="1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2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565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490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2721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Прием граждан на обучение по программам </a:t>
            </a:r>
            <a:br>
              <a:rPr 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высшего образования – программам ординатуры </a:t>
            </a:r>
            <a:br>
              <a:rPr 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(уровень подготовки кадров высшей квалификации)</a:t>
            </a:r>
            <a:br>
              <a:rPr 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2019 году</a:t>
            </a:r>
            <a:br>
              <a:rPr 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5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456500"/>
              </p:ext>
            </p:extLst>
          </p:nvPr>
        </p:nvGraphicFramePr>
        <p:xfrm>
          <a:off x="323528" y="2414240"/>
          <a:ext cx="8579296" cy="3588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5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онтрольные </a:t>
                      </a: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цифры 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приема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(граждане Российской Федерации)</a:t>
                      </a:r>
                      <a:endParaRPr lang="ru-RU" sz="2000" b="1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них квота </a:t>
                      </a: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целевого 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приема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(граждане Российской Федерации)</a:t>
                      </a:r>
                      <a:endParaRPr lang="ru-RU" sz="2000" b="1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</a:t>
                      </a: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договорам об оказании платных образовательных 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(граждане Российской Федерации)</a:t>
                      </a:r>
                      <a:endParaRPr lang="ru-RU" sz="2000" b="1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договорам об оказании платных образовательных услуг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(иностранные граждане)</a:t>
                      </a:r>
                      <a:endParaRPr lang="ru-RU" sz="2000" b="1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2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146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4601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81151"/>
            <a:ext cx="8712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i="1" spc="-1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Сравнительный анализ приема граждан на обучение по программам высшего образования – программам ординатуры </a:t>
            </a:r>
          </a:p>
          <a:p>
            <a:pPr algn="ctr"/>
            <a:r>
              <a:rPr lang="ru-RU" sz="2500" b="1" i="1" spc="-1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(уровень подготовки кадров высшей квалификации)</a:t>
            </a:r>
          </a:p>
          <a:p>
            <a:pPr algn="ctr"/>
            <a:r>
              <a:rPr lang="ru-RU" sz="2500" b="1" i="1" spc="-1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2018 и 2019 годах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07909761"/>
              </p:ext>
            </p:extLst>
          </p:nvPr>
        </p:nvGraphicFramePr>
        <p:xfrm>
          <a:off x="185748" y="1953663"/>
          <a:ext cx="8850747" cy="4795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2552262" y="2276872"/>
            <a:ext cx="1983734" cy="32403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cs typeface="Aharoni" pitchFamily="2" charset="-79"/>
              </a:rPr>
              <a:t>КЦП</a:t>
            </a:r>
            <a:endParaRPr lang="ru-RU" sz="1400" b="1" dirty="0">
              <a:cs typeface="Aharoni" pitchFamily="2" charset="-79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5940152" y="2114854"/>
            <a:ext cx="2232248" cy="6480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cs typeface="Aharoni" pitchFamily="2" charset="-79"/>
              </a:rPr>
              <a:t>Принято по договорам об оказании </a:t>
            </a:r>
          </a:p>
          <a:p>
            <a:pPr algn="ctr"/>
            <a:r>
              <a:rPr lang="ru-RU" sz="1400" b="1" dirty="0" smtClean="0">
                <a:cs typeface="Aharoni" pitchFamily="2" charset="-79"/>
              </a:rPr>
              <a:t>платных образовательных </a:t>
            </a:r>
          </a:p>
          <a:p>
            <a:pPr algn="ctr"/>
            <a:r>
              <a:rPr lang="ru-RU" sz="1400" b="1" dirty="0" smtClean="0">
                <a:cs typeface="Aharoni" pitchFamily="2" charset="-79"/>
              </a:rPr>
              <a:t>услуг</a:t>
            </a:r>
            <a:endParaRPr lang="ru-RU" sz="1400" b="1" dirty="0">
              <a:cs typeface="Aharoni" pitchFamily="2" charset="-79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814253" y="5373216"/>
            <a:ext cx="1983734" cy="32403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cs typeface="Aharoni" pitchFamily="2" charset="-79"/>
              </a:rPr>
              <a:t>Из них иностранные граждане</a:t>
            </a:r>
            <a:endParaRPr lang="ru-RU" sz="1400" b="1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15145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53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spc="-1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Прием граждан на обучение по программам высшего образования – программам ординатуры </a:t>
            </a:r>
            <a:r>
              <a:rPr lang="ru-RU" sz="2400" b="1" i="1" spc="-1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</a:t>
            </a:r>
            <a:r>
              <a:rPr lang="ru-RU" sz="2400" b="1" i="1" spc="-1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2019 году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297152"/>
              </p:ext>
            </p:extLst>
          </p:nvPr>
        </p:nvGraphicFramePr>
        <p:xfrm>
          <a:off x="179512" y="1202920"/>
          <a:ext cx="8856984" cy="556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6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6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9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224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792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№№</a:t>
                      </a: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Контрольные цифры приема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низ, квота целевого приема</a:t>
                      </a:r>
                    </a:p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договорам об оказании платных образовательных услуг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договорам об оказании платных образовательных услуг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(иностранные граждане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19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Акушерство и гинекология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91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Анестезиология-реаниматология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19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Дерматовенерология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19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Детская хирургия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19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Инфекционные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болезни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19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Кардиология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19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Клиническая фармакология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19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Неврология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19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Онкология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307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здравоохранения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общественное здоровье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19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Оториноларингология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519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Офтальмология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1479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68952" cy="1400200"/>
          </a:xfrm>
        </p:spPr>
        <p:txBody>
          <a:bodyPr>
            <a:noAutofit/>
          </a:bodyPr>
          <a:lstStyle/>
          <a:p>
            <a:pPr algn="ctr"/>
            <a:r>
              <a:rPr lang="ru-RU" sz="3000" b="1" i="1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2019 г. прием в ФГБОУ ВО СОГМА Минздрава России осуществлялся в соответствии с: </a:t>
            </a:r>
            <a:endParaRPr lang="ru-RU" sz="3000" b="1" i="1" cap="none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686272"/>
          </a:xfrm>
        </p:spPr>
        <p:txBody>
          <a:bodyPr>
            <a:noAutofit/>
          </a:bodyPr>
          <a:lstStyle/>
          <a:p>
            <a:pPr algn="just">
              <a:spcBef>
                <a:spcPts val="30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Федеральным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законом от 29.12.2012 г. №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273-ФЗ «Об образовании в Российской Федерации»; </a:t>
            </a:r>
          </a:p>
          <a:p>
            <a:pPr algn="just">
              <a:spcBef>
                <a:spcPts val="30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России от 14.10.2015 г. №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1147 «Об утверждении Порядка приема на обучение по программам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программам специалитета, программам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магистратуры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»; </a:t>
            </a:r>
          </a:p>
          <a:p>
            <a:pPr algn="just">
              <a:spcBef>
                <a:spcPts val="300"/>
              </a:spcBef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Министерства здравоохранения РФ от 11 мая 2017 г.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212н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утверждении Порядка приема на обучение по образовательным программам высшего образования - программам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ординатуры»;</a:t>
            </a:r>
          </a:p>
          <a:p>
            <a:pPr algn="just">
              <a:spcBef>
                <a:spcPts val="300"/>
              </a:spcBef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12 января 2017 г.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утверждении Порядка приема на обучение по образовательным программам высшего образования - программам подготовки научно-педагогических кадров 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аспирантуре»;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30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Правительства РФ от 21.03.2019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302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целевом обучении по образовательным программам среднего профессионального и высшего образования и признании утратившим силу постановления Правительства Российской Федерации от 27 ноября 2013 г.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№ 1076»;</a:t>
            </a:r>
          </a:p>
          <a:p>
            <a:pPr algn="just">
              <a:spcBef>
                <a:spcPts val="30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Правилами приема в ФГБОУ ВО СОГМА Минздрава России, утвержденными председателем приемной комиссии – ректором   О.В. Ремизовым - 20.09.2018 г.; 01.10.2018 г.; 26.03.2019 г.</a:t>
            </a:r>
          </a:p>
          <a:p>
            <a:pPr algn="just">
              <a:spcBef>
                <a:spcPts val="30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другими нормативными-правовыми документами РФ и локальными актами ФГБОУ ВО СОГМА Минздрава России.</a:t>
            </a:r>
          </a:p>
        </p:txBody>
      </p:sp>
    </p:spTree>
    <p:extLst>
      <p:ext uri="{BB962C8B-B14F-4D97-AF65-F5344CB8AC3E}">
        <p14:creationId xmlns:p14="http://schemas.microsoft.com/office/powerpoint/2010/main" val="8153286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487185"/>
              </p:ext>
            </p:extLst>
          </p:nvPr>
        </p:nvGraphicFramePr>
        <p:xfrm>
          <a:off x="107141" y="1158515"/>
          <a:ext cx="8713330" cy="556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3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6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9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0233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№№</a:t>
                      </a:r>
                    </a:p>
                    <a:p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Контрольные цифры приема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них, квота целевого приема</a:t>
                      </a:r>
                    </a:p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договорам об оказании платных образовательных услуг</a:t>
                      </a:r>
                    </a:p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договорам об оказании платных образовательных услуг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(иностранные граждане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9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Патологическая анатомия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53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Педиатрия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53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Психиатрия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53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Пульмонология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53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Ревматология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53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Рентгенология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39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Стоматология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ортопедическая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39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Стоматология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терапевтическая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Стоматология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хирургическая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Стоматология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общей практики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675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Скорая медицинская помощь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553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spc="-1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Прием граждан на обучение по программам высшего образования – программам ординатуры </a:t>
            </a:r>
            <a:r>
              <a:rPr lang="ru-RU" sz="2400" b="1" i="1" spc="-1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</a:t>
            </a:r>
            <a:r>
              <a:rPr lang="ru-RU" sz="2400" b="1" i="1" spc="-1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2019 году</a:t>
            </a:r>
          </a:p>
        </p:txBody>
      </p:sp>
    </p:spTree>
    <p:extLst>
      <p:ext uri="{BB962C8B-B14F-4D97-AF65-F5344CB8AC3E}">
        <p14:creationId xmlns:p14="http://schemas.microsoft.com/office/powerpoint/2010/main" val="24183345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279031"/>
              </p:ext>
            </p:extLst>
          </p:nvPr>
        </p:nvGraphicFramePr>
        <p:xfrm>
          <a:off x="215516" y="1186300"/>
          <a:ext cx="8712968" cy="5588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0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4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45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№№</a:t>
                      </a:r>
                    </a:p>
                    <a:p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Контрольные цифры приема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них,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вота целевого приема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договорам об оказании платных образовательных услуг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договорам об оказании платных образовательных услуг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(иностранные граждане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00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гигиена и организация госсанэпидслужбы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11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Терапия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00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Травматология и ортопедия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11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Урология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11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Физиотерапия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11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Фтизиатрия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11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Хирургия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112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553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spc="-1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Прием граждан на обучение по программам высшего образования – программам ординатуры </a:t>
            </a:r>
            <a:r>
              <a:rPr lang="ru-RU" sz="2400" b="1" i="1" spc="-1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</a:t>
            </a:r>
            <a:r>
              <a:rPr lang="ru-RU" sz="2400" b="1" i="1" spc="-1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2019 году</a:t>
            </a:r>
          </a:p>
        </p:txBody>
      </p:sp>
    </p:spTree>
    <p:extLst>
      <p:ext uri="{BB962C8B-B14F-4D97-AF65-F5344CB8AC3E}">
        <p14:creationId xmlns:p14="http://schemas.microsoft.com/office/powerpoint/2010/main" val="9199809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граждан на обучение по программам высшего образования – программам ординатуры в рамках квоты целевого приема 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 году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endParaRPr lang="ru-RU" sz="2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485679"/>
              </p:ext>
            </p:extLst>
          </p:nvPr>
        </p:nvGraphicFramePr>
        <p:xfrm>
          <a:off x="467542" y="1052736"/>
          <a:ext cx="8445625" cy="572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65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65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№№</a:t>
                      </a:r>
                    </a:p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Правительст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 РСО-Алания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Министерство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здравоохране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Кабардино-Балкарской Республики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Министерство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здравоохране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Чеченской Республики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Федеральное казенное учреждение «Военный комиссариат РСО-Алания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Роспотребнад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зора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РСО-Алания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Анестезиология-реаниматология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Неврология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Онкология 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6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Оториноларингология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8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Офтальмология 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0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Педиатрия 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2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Психиатрия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Пульмонология 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6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Рентгенология 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гигиена и организация госсанэпидслужбы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5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Терапия 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7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Фтизиатрия 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0860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43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0438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/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проведения приемной кампании </a:t>
            </a:r>
            <a:r>
              <a:rPr 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России утвердил приказом № 347  от 28 апреля 2018 г.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8064896" cy="1512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Century Schoolbook" panose="02040604050505020304" pitchFamily="18" charset="0"/>
              </a:rPr>
              <a:t>федеральному государственному бюджетному образовательному учреждению </a:t>
            </a:r>
            <a:r>
              <a:rPr lang="ru-RU" sz="1800" dirty="0">
                <a:latin typeface="Century Schoolbook" panose="02040604050505020304" pitchFamily="18" charset="0"/>
              </a:rPr>
              <a:t>высшего образования «Северо-Осетинская государственная медицинская академия» Министерства здравоохранения Российской Федерации </a:t>
            </a:r>
            <a:r>
              <a:rPr lang="ru-RU" sz="18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474</a:t>
            </a:r>
            <a:r>
              <a:rPr lang="ru-RU" sz="1800" dirty="0" smtClean="0">
                <a:latin typeface="Century Schoolbook" panose="02040604050505020304" pitchFamily="18" charset="0"/>
              </a:rPr>
              <a:t> </a:t>
            </a:r>
            <a:r>
              <a:rPr lang="ru-RU" sz="1800" dirty="0">
                <a:latin typeface="Century Schoolbook" panose="02040604050505020304" pitchFamily="18" charset="0"/>
              </a:rPr>
              <a:t>бюджетных места, из которых</a:t>
            </a:r>
            <a:r>
              <a:rPr lang="ru-RU" sz="1800" dirty="0" smtClean="0">
                <a:latin typeface="Century Schoolbook" panose="02040604050505020304" pitchFamily="18" charset="0"/>
              </a:rPr>
              <a:t>:</a:t>
            </a:r>
            <a:endParaRPr lang="ru-RU" sz="18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59639022"/>
              </p:ext>
            </p:extLst>
          </p:nvPr>
        </p:nvGraphicFramePr>
        <p:xfrm>
          <a:off x="755576" y="2924944"/>
          <a:ext cx="7776864" cy="3789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8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рограммы высшего образования</a:t>
                      </a:r>
                      <a:endParaRPr kumimoji="0" lang="ru-RU" sz="18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Выделено</a:t>
                      </a:r>
                      <a:endParaRPr kumimoji="0" lang="ru-RU" sz="18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Программы специалитета:</a:t>
                      </a:r>
                      <a:endParaRPr kumimoji="0" lang="ru-RU" sz="1600" b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325</a:t>
                      </a:r>
                      <a:endParaRPr kumimoji="0" lang="ru-RU" sz="1600" b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Лечебное дело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Педиатрия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Стоматология 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Медико-профилактическое дело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Фармация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Программы подготовки </a:t>
                      </a:r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научно-педагогических кадров в аспирантуре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направлению</a:t>
                      </a: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подготовки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«Клиническая медицина»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  <a:r>
                        <a:rPr kumimoji="0" lang="ru-RU" sz="16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ординатуры 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специальностям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146</a:t>
                      </a:r>
                      <a:endParaRPr kumimoji="0" lang="ru-RU" sz="1600" b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3114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033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31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 по договорам с физическими и юридическими лицами</a:t>
            </a:r>
            <a:br>
              <a:rPr lang="ru-RU" sz="31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/>
              <a:t>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469533"/>
              </p:ext>
            </p:extLst>
          </p:nvPr>
        </p:nvGraphicFramePr>
        <p:xfrm>
          <a:off x="611560" y="2132857"/>
          <a:ext cx="8352929" cy="3381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9265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kern="1200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рограммы высшего образования</a:t>
                      </a:r>
                      <a:endParaRPr kumimoji="0" lang="ru-RU" sz="20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Выделено</a:t>
                      </a:r>
                      <a:endParaRPr kumimoji="0" lang="ru-RU" sz="20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26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latin typeface="+mj-lt"/>
                          <a:cs typeface="Times New Roman" pitchFamily="18" charset="0"/>
                        </a:rPr>
                        <a:t>Программы </a:t>
                      </a:r>
                      <a:r>
                        <a:rPr kumimoji="0" lang="ru-RU" sz="2000" b="1" kern="1200" dirty="0" err="1" smtClean="0">
                          <a:solidFill>
                            <a:srgbClr val="002060"/>
                          </a:solidFill>
                          <a:latin typeface="+mj-lt"/>
                          <a:cs typeface="Times New Roman" pitchFamily="18" charset="0"/>
                        </a:rPr>
                        <a:t>специалитета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400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latin typeface="+mj-lt"/>
                          <a:cs typeface="Times New Roman" pitchFamily="18" charset="0"/>
                        </a:rPr>
                        <a:t>Программы подготовки </a:t>
                      </a: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научно-педагогических кадров в аспирантуре 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22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26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latin typeface="+mj-lt"/>
                          <a:cs typeface="Times New Roman" pitchFamily="18" charset="0"/>
                        </a:rPr>
                        <a:t>Программы</a:t>
                      </a:r>
                      <a:r>
                        <a:rPr kumimoji="0" lang="ru-RU" sz="2000" b="1" kern="12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latin typeface="+mj-lt"/>
                          <a:cs typeface="Times New Roman" pitchFamily="18" charset="0"/>
                        </a:rPr>
                        <a:t>ординатуры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227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9169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поданных заявлений</a:t>
            </a:r>
            <a:br>
              <a:rPr lang="ru-RU" alt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(за исключением лиц, поступающих по направлению «лечебное дело», реализуемой частично на английском языке)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257881"/>
              </p:ext>
            </p:extLst>
          </p:nvPr>
        </p:nvGraphicFramePr>
        <p:xfrm>
          <a:off x="323530" y="1867136"/>
          <a:ext cx="8640958" cy="4730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2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5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6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3244"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подготовки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на места, финансируемые за счет средств федерального бюджета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 места по договорам с физическими и юридическими лицами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59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места, выделенные для приема лиц, имеющих особые права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места, выделенные для целевого приема</a:t>
                      </a:r>
                      <a:endParaRPr lang="ru-RU" sz="1500" b="1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основные места</a:t>
                      </a:r>
                      <a:endParaRPr lang="ru-RU" sz="1500" b="1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2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Лечебное дело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2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Педиатрия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2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Стоматология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51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Медико-профилактическое </a:t>
                      </a:r>
                      <a:r>
                        <a:rPr lang="ru-RU" sz="1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дело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2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2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7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2204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1185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1214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1" marR="8121" marT="81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9855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7" descr="http://www.avent-live.philips.ru/pics/_600_600_90_1796203835168472138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905000" y="3717891"/>
            <a:ext cx="4572000" cy="3028950"/>
          </a:xfrm>
          <a:prstGeom prst="rect">
            <a:avLst/>
          </a:prstGeom>
          <a:noFill/>
          <a:effectLst>
            <a:softEdge rad="635000"/>
          </a:effectLst>
          <a:extLst/>
        </p:spPr>
      </p:pic>
      <p:pic>
        <p:nvPicPr>
          <p:cNvPr id="10245" name="Picture 5" descr="http://i.allday.ru/uploads/posts/2009-09/thumbs/1254158198_418039.jp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/>
          </a:blip>
          <a:srcRect r="8055" b="13634"/>
          <a:stretch/>
        </p:blipFill>
        <p:spPr bwMode="auto">
          <a:xfrm>
            <a:off x="1" y="-304799"/>
            <a:ext cx="2863780" cy="4022690"/>
          </a:xfrm>
          <a:prstGeom prst="rect">
            <a:avLst/>
          </a:prstGeom>
          <a:noFill/>
          <a:effectLst>
            <a:softEdge rad="6350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692696"/>
            <a:ext cx="6768752" cy="72583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Прием в </a:t>
            </a:r>
            <a:r>
              <a:rPr lang="ru-RU" sz="3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Академию</a:t>
            </a:r>
            <a:endParaRPr lang="ru-RU" sz="3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537086"/>
              </p:ext>
            </p:extLst>
          </p:nvPr>
        </p:nvGraphicFramePr>
        <p:xfrm>
          <a:off x="0" y="1719263"/>
          <a:ext cx="9144000" cy="4411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831400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Итоги приема по программам специалитета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345699"/>
              </p:ext>
            </p:extLst>
          </p:nvPr>
        </p:nvGraphicFramePr>
        <p:xfrm>
          <a:off x="323528" y="1412776"/>
          <a:ext cx="8568953" cy="5137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5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50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130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подготовки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 счет бюджетных ассигнований федерального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них, на места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пределах целевой квоты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договорам об оказании платных образовательных услуг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10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10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Лечебное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дело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10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Педиатрия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10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Стоматология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559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Медико-профилактическое дело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102">
                <a:tc>
                  <a:txBody>
                    <a:bodyPr/>
                    <a:lstStyle/>
                    <a:p>
                      <a:pPr algn="ctr">
                        <a:tabLst>
                          <a:tab pos="1701800" algn="l"/>
                        </a:tabLst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Фармация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102">
                <a:tc>
                  <a:txBody>
                    <a:bodyPr/>
                    <a:lstStyle/>
                    <a:p>
                      <a:pPr algn="ctr">
                        <a:tabLst>
                          <a:tab pos="1701800" algn="l"/>
                        </a:tabLst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325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325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195</a:t>
                      </a:r>
                      <a:endParaRPr lang="ru-RU" sz="1800" b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400</a:t>
                      </a:r>
                      <a:endParaRPr lang="ru-RU" sz="1800" b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2385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целевого приема 31.05.01. Лечебное дело</a:t>
            </a:r>
            <a:b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увеличение количества заказчиков и абсолютного количества зачисленных на обучение 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24240787"/>
              </p:ext>
            </p:extLst>
          </p:nvPr>
        </p:nvGraphicFramePr>
        <p:xfrm>
          <a:off x="323528" y="1412776"/>
          <a:ext cx="418680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25358202"/>
              </p:ext>
            </p:extLst>
          </p:nvPr>
        </p:nvGraphicFramePr>
        <p:xfrm>
          <a:off x="4788024" y="1556792"/>
          <a:ext cx="3970784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18433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174516"/>
              </p:ext>
            </p:extLst>
          </p:nvPr>
        </p:nvGraphicFramePr>
        <p:xfrm>
          <a:off x="64977" y="1340768"/>
          <a:ext cx="9043527" cy="5201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7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7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79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79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51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51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51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подготовки</a:t>
                      </a:r>
                    </a:p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r>
                        <a:rPr lang="ru-RU" sz="13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</a:p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(из гр.2) основные конкурсные места </a:t>
                      </a:r>
                      <a:endParaRPr lang="ru-RU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</a:p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(из гр.2) квота лиц, имеющих особое право</a:t>
                      </a:r>
                      <a:endParaRPr lang="ru-RU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(из гр.2)</a:t>
                      </a:r>
                    </a:p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целевая квота</a:t>
                      </a:r>
                      <a:endParaRPr lang="ru-RU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223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КЦП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Выделено 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Принято 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Конкурс 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Выделено 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Принято 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Конкурс 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Выделено 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Принято 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Конкурс 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986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31.05.01 Лечебное дело</a:t>
                      </a:r>
                      <a:endParaRPr lang="ru-RU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8,10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8,83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1,83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991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31.05.02 Педиатрия</a:t>
                      </a:r>
                      <a:endParaRPr lang="ru-RU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6,88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6,2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1,8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986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31.05.03 Стоматология </a:t>
                      </a:r>
                      <a:endParaRPr lang="ru-RU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31,78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11,33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1,3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5983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32.05.01 </a:t>
                      </a:r>
                      <a:r>
                        <a:rPr lang="ru-RU" sz="13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Медико-</a:t>
                      </a:r>
                      <a:r>
                        <a:rPr lang="ru-RU" sz="13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</a:t>
                      </a:r>
                      <a:r>
                        <a:rPr lang="ru-RU" sz="13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3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ческое</a:t>
                      </a:r>
                      <a:r>
                        <a:rPr lang="ru-RU" sz="13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дело </a:t>
                      </a:r>
                      <a:endParaRPr lang="ru-RU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991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33.05.01 Фармация </a:t>
                      </a:r>
                      <a:endParaRPr lang="ru-RU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11,25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94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197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111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533400"/>
            <a:ext cx="8712968" cy="990600"/>
          </a:xfrm>
        </p:spPr>
        <p:txBody>
          <a:bodyPr>
            <a:noAutofit/>
          </a:bodyPr>
          <a:lstStyle/>
          <a:p>
            <a:pPr algn="ctr"/>
            <a:r>
              <a:rPr 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мест для приема на обучение за счет бюджетных ассигнований федерального бюджета</a:t>
            </a:r>
            <a:br>
              <a:rPr lang="ru-RU" sz="2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8629930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899</TotalTime>
  <Words>1556</Words>
  <Application>Microsoft Office PowerPoint</Application>
  <PresentationFormat>Экран (4:3)</PresentationFormat>
  <Paragraphs>727</Paragraphs>
  <Slides>23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Aharoni</vt:lpstr>
      <vt:lpstr>Arial</vt:lpstr>
      <vt:lpstr>Calibri</vt:lpstr>
      <vt:lpstr>Century Schoolbook</vt:lpstr>
      <vt:lpstr>Times New Roman</vt:lpstr>
      <vt:lpstr>Ясность</vt:lpstr>
      <vt:lpstr>ИНФОРМАЦИЯ О ПРИЕМНОЙ КАМПАНИИ ФГБОУ ВО СОГМА Минздрава России  в 2019 году</vt:lpstr>
      <vt:lpstr>В 2019 г. прием в ФГБОУ ВО СОГМА Минздрава России осуществлялся в соответствии с: </vt:lpstr>
      <vt:lpstr> Для проведения приемной кампании Минобрнауки России утвердил приказом № 347  от 28 апреля 2018 г. </vt:lpstr>
      <vt:lpstr> Количество мест по договорам с физическими и юридическими лицами  </vt:lpstr>
      <vt:lpstr>Количество поданных заявлений (за исключением лиц, поступающих по направлению «лечебное дело», реализуемой частично на английском языке)</vt:lpstr>
      <vt:lpstr>Прием в Академию</vt:lpstr>
      <vt:lpstr>Итоги приема по программам специалитета</vt:lpstr>
      <vt:lpstr>Структура целевого приема 31.05.01. Лечебное дело увеличение количества заказчиков и абсолютного количества зачисленных на обучение  </vt:lpstr>
      <vt:lpstr>Количество мест для приема на обучение за счет бюджетных ассигнований федерального бюджета </vt:lpstr>
      <vt:lpstr>Презентация PowerPoint</vt:lpstr>
      <vt:lpstr>Проходные баллы по программам специалитета</vt:lpstr>
      <vt:lpstr>Динамика среднего балла ЕГЭ  </vt:lpstr>
      <vt:lpstr>Динамика среднего балла ЕГЭ </vt:lpstr>
      <vt:lpstr>Презентация PowerPoint</vt:lpstr>
      <vt:lpstr>Анализ итогов приема в аспирантуру  в 2019 году</vt:lpstr>
      <vt:lpstr>Подано  заявлений  на обучение по программам  высшего образования – программам ординатуры  в 2019 году </vt:lpstr>
      <vt:lpstr>Прием граждан на обучение по программам  высшего образования – программам ординатуры  (уровень подготовки кадров высшей квалификации) в 2019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 Прием граждан на обучение по программам высшего образования – программам ординатуры в рамках квоты целевого приема в 2019 году 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Сотникова Виктория Ивановна</cp:lastModifiedBy>
  <cp:revision>79</cp:revision>
  <cp:lastPrinted>2019-10-15T09:22:34Z</cp:lastPrinted>
  <dcterms:created xsi:type="dcterms:W3CDTF">2018-01-26T11:31:44Z</dcterms:created>
  <dcterms:modified xsi:type="dcterms:W3CDTF">2019-10-15T09:24:19Z</dcterms:modified>
</cp:coreProperties>
</file>