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96" r:id="rId2"/>
    <p:sldId id="298" r:id="rId3"/>
    <p:sldId id="309" r:id="rId4"/>
    <p:sldId id="307" r:id="rId5"/>
    <p:sldId id="320" r:id="rId6"/>
    <p:sldId id="321" r:id="rId7"/>
    <p:sldId id="322" r:id="rId8"/>
    <p:sldId id="314" r:id="rId9"/>
    <p:sldId id="310" r:id="rId10"/>
    <p:sldId id="315" r:id="rId11"/>
    <p:sldId id="316" r:id="rId12"/>
    <p:sldId id="301" r:id="rId13"/>
    <p:sldId id="317" r:id="rId14"/>
    <p:sldId id="318" r:id="rId15"/>
    <p:sldId id="319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70D5D"/>
    <a:srgbClr val="0D0F69"/>
    <a:srgbClr val="3D0371"/>
    <a:srgbClr val="5023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4120FE-7DC0-400B-A572-6F49E3DDBBC9}" type="datetimeFigureOut">
              <a:rPr lang="ru-RU" altLang="ru-RU"/>
              <a:pPr>
                <a:defRPr/>
              </a:pPr>
              <a:t>23.12.2018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7F9500-B952-4AE3-BE44-019EAED54C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22638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2651-C051-45CF-992B-F18328137030}" type="datetimeFigureOut">
              <a:rPr lang="ru-RU" altLang="ru-RU"/>
              <a:pPr>
                <a:defRPr/>
              </a:pPr>
              <a:t>23.12.2018</a:t>
            </a:fld>
            <a:endParaRPr lang="ru-RU" alt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D97DA-6138-4A65-92DC-BDA1B17069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1795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7A139-3EA1-4A84-9DB4-F8DA3D75334D}" type="datetimeFigureOut">
              <a:rPr lang="ru-RU" altLang="ru-RU"/>
              <a:pPr>
                <a:defRPr/>
              </a:pPr>
              <a:t>23.12.2018</a:t>
            </a:fld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CA58-9567-4A21-A17A-0267BC14BD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1111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1772B-8963-4CCC-9E53-9B3491C6914D}" type="datetimeFigureOut">
              <a:rPr lang="ru-RU" altLang="ru-RU"/>
              <a:pPr>
                <a:defRPr/>
              </a:pPr>
              <a:t>23.12.2018</a:t>
            </a:fld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71448-C4EB-4464-BF0C-7D5E8BB794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5537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4E11-6AE2-4F6C-BA53-F123A8875A11}" type="datetimeFigureOut">
              <a:rPr lang="ru-RU" altLang="ru-RU"/>
              <a:pPr>
                <a:defRPr/>
              </a:pPr>
              <a:t>23.12.2018</a:t>
            </a:fld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2860-EEC2-49E8-8A22-B5B7A43238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3502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олилиния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DF2FE-79D4-44BC-8932-077A808F352A}" type="datetimeFigureOut">
              <a:rPr lang="ru-RU" altLang="ru-RU"/>
              <a:pPr>
                <a:defRPr/>
              </a:pPr>
              <a:t>23.12.2018</a:t>
            </a:fld>
            <a:endParaRPr lang="ru-RU" alt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C5B9-D78A-40BD-B4BD-66F6E9EB00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9981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925C-7FBA-4759-9B0A-A78E034AFD59}" type="datetimeFigureOut">
              <a:rPr lang="ru-RU" altLang="ru-RU"/>
              <a:pPr>
                <a:defRPr/>
              </a:pPr>
              <a:t>23.12.2018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243D-04F2-4F82-86B0-60C14E88C0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3854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9173E-F736-4187-A8B9-39BBB339F5B4}" type="datetimeFigureOut">
              <a:rPr lang="ru-RU" altLang="ru-RU"/>
              <a:pPr>
                <a:defRPr/>
              </a:pPr>
              <a:t>23.12.2018</a:t>
            </a:fld>
            <a:endParaRPr lang="ru-RU" alt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238C-DD80-4296-A4E8-52BB76FCD0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5981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3814-E07C-4FA2-AA40-2346257BAAAB}" type="datetimeFigureOut">
              <a:rPr lang="ru-RU" altLang="ru-RU"/>
              <a:pPr>
                <a:defRPr/>
              </a:pPr>
              <a:t>23.12.2018</a:t>
            </a:fld>
            <a:endParaRPr lang="ru-RU" alt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29326-8B69-4A23-8260-68F1D9BC16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7759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BFE4-87D0-4D41-A821-09599E0D1641}" type="datetimeFigureOut">
              <a:rPr lang="ru-RU" altLang="ru-RU"/>
              <a:pPr>
                <a:defRPr/>
              </a:pPr>
              <a:t>23.12.2018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7292-8C47-4D35-8FA8-9458FA43CD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0863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8146-02C9-4E3E-8101-25308A4859CB}" type="datetimeFigureOut">
              <a:rPr lang="ru-RU" altLang="ru-RU"/>
              <a:pPr>
                <a:defRPr/>
              </a:pPr>
              <a:t>23.12.2018</a:t>
            </a:fld>
            <a:endParaRPr lang="ru-RU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575B3-54CF-474F-BF14-3206F3CDCE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1832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1643" y="12906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3248" y="13934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256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1643" y="12906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3248" y="13934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256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1642" y="1290640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3248" y="1393447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2562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8F448-1BF9-4254-999D-6D9675A1A410}" type="datetimeFigureOut">
              <a:rPr lang="ru-RU" altLang="ru-RU"/>
              <a:pPr>
                <a:defRPr/>
              </a:pPr>
              <a:t>23.12.2018</a:t>
            </a:fld>
            <a:endParaRPr lang="ru-RU" alt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09EB-315D-4C06-AFEA-6D8B9BC196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0781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70D5D"/>
            </a:gs>
            <a:gs pos="70000">
              <a:srgbClr val="0D0F69"/>
            </a:gs>
            <a:gs pos="88000">
              <a:srgbClr val="3D0371"/>
            </a:gs>
            <a:gs pos="100000">
              <a:srgbClr val="50235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  <a:latin typeface="Corbe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8ECB7E-9B1D-4FEF-87DE-3EB551D1E4A7}" type="datetimeFigureOut">
              <a:rPr lang="ru-RU" altLang="ru-RU"/>
              <a:pPr>
                <a:defRPr/>
              </a:pPr>
              <a:t>23.12.2018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3BE33D-A5B0-4F15-9CE8-D2629612E8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08" r:id="rId2"/>
    <p:sldLayoutId id="2147483914" r:id="rId3"/>
    <p:sldLayoutId id="2147483915" r:id="rId4"/>
    <p:sldLayoutId id="2147483916" r:id="rId5"/>
    <p:sldLayoutId id="2147483909" r:id="rId6"/>
    <p:sldLayoutId id="2147483917" r:id="rId7"/>
    <p:sldLayoutId id="2147483910" r:id="rId8"/>
    <p:sldLayoutId id="2147483918" r:id="rId9"/>
    <p:sldLayoutId id="2147483911" r:id="rId10"/>
    <p:sldLayoutId id="21474839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 spc="-100">
          <a:solidFill>
            <a:srgbClr val="C1EEFF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C1EEFF"/>
          </a:solidFill>
          <a:latin typeface="Consolas" pitchFamily="49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C1EEFF"/>
          </a:solidFill>
          <a:latin typeface="Consolas" pitchFamily="49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C1EEFF"/>
          </a:solidFill>
          <a:latin typeface="Consolas" pitchFamily="49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C1EEFF"/>
          </a:solidFill>
          <a:latin typeface="Consolas" pitchFamily="49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kumimoji="1" sz="3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kumimoji="1" sz="26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kumimoji="1" sz="2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gmu.ru/wp-content/uploads/2018/12/IMG_20181204_140155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2117" y="5229200"/>
            <a:ext cx="7200900" cy="15113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kumimoji="0"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Р.К. </a:t>
            </a:r>
            <a:r>
              <a:rPr kumimoji="0" lang="ru-RU" alt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Шахбанов</a:t>
            </a:r>
            <a:endParaRPr kumimoji="0" lang="ru-RU" alt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kumimoji="0"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ФГБОУ ВО «Дагестанский государственный медицинский университет» Минздрава России</a:t>
            </a:r>
          </a:p>
          <a:p>
            <a:pPr algn="r" eaLnBrk="1" hangingPunct="1">
              <a:spcBef>
                <a:spcPct val="0"/>
              </a:spcBef>
            </a:pPr>
            <a:endParaRPr kumimoji="0" lang="ru-RU" alt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26309"/>
            <a:ext cx="867645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работы координационного учебно-методического совета Кластера НОМК «Северо-Кавказский»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(2016-2018гг.)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E: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1" y="4869160"/>
            <a:ext cx="1749357" cy="1741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99392"/>
            <a:ext cx="7772400" cy="9144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академическая мобильность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1" y="1268760"/>
            <a:ext cx="5196630" cy="36683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dgmu.ru/wp-content/uploads/2018/12/IMG_20181204_140155-300x225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71" y="3068960"/>
            <a:ext cx="3960440" cy="3600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589594" y="1109057"/>
            <a:ext cx="37034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Заведующий кафедрой кожных и венерических болезней ДГМУ </a:t>
            </a:r>
            <a:r>
              <a:rPr lang="ru-RU" b="1" dirty="0" smtClean="0"/>
              <a:t>проводит мастер-класс </a:t>
            </a:r>
            <a:r>
              <a:rPr lang="ru-RU" b="1" dirty="0"/>
              <a:t>в Андижанском государственном медицинском институте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941" y="4915034"/>
            <a:ext cx="4982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/>
              <a:t>Заведующий кафедрой </a:t>
            </a:r>
            <a:r>
              <a:rPr lang="ru-RU" b="1" dirty="0"/>
              <a:t>клинической терапии, кардиологии, профессор Абдуллаев </a:t>
            </a:r>
            <a:r>
              <a:rPr lang="ru-RU" b="1" dirty="0" err="1"/>
              <a:t>Алигаджи</a:t>
            </a:r>
            <a:r>
              <a:rPr lang="ru-RU" b="1" dirty="0"/>
              <a:t> </a:t>
            </a:r>
            <a:r>
              <a:rPr lang="ru-RU" b="1" dirty="0" err="1"/>
              <a:t>Абдуллаевич</a:t>
            </a:r>
            <a:r>
              <a:rPr lang="ru-RU" b="1" dirty="0" smtClean="0"/>
              <a:t>  </a:t>
            </a:r>
          </a:p>
          <a:p>
            <a:r>
              <a:rPr lang="ru-RU" b="1" dirty="0" smtClean="0"/>
              <a:t>на 1-ом </a:t>
            </a:r>
            <a:r>
              <a:rPr lang="ru-RU" b="1" dirty="0"/>
              <a:t>съезде Евразийской </a:t>
            </a:r>
            <a:r>
              <a:rPr lang="ru-RU" b="1" dirty="0" err="1"/>
              <a:t>Аритмологической</a:t>
            </a:r>
            <a:r>
              <a:rPr lang="ru-RU" b="1" dirty="0"/>
              <a:t> Ассоциации (Республика Беларусь, г. Гродно,2018 г.)</a:t>
            </a:r>
          </a:p>
        </p:txBody>
      </p:sp>
    </p:spTree>
    <p:extLst>
      <p:ext uri="{BB962C8B-B14F-4D97-AF65-F5344CB8AC3E}">
        <p14:creationId xmlns="" xmlns:p14="http://schemas.microsoft.com/office/powerpoint/2010/main" val="4629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6" t="6124" r="-926" b="6898"/>
          <a:stretch/>
        </p:blipFill>
        <p:spPr bwMode="auto">
          <a:xfrm>
            <a:off x="395536" y="260648"/>
            <a:ext cx="3888432" cy="441745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013176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Германии (г. </a:t>
            </a:r>
            <a:r>
              <a:rPr lang="ru-RU" b="1" dirty="0" err="1"/>
              <a:t>Эрленбах</a:t>
            </a:r>
            <a:r>
              <a:rPr lang="ru-RU" b="1" dirty="0"/>
              <a:t> на Майне 2018 г.), в сентябре 2018 прошла практику по специальности общая хирургия </a:t>
            </a:r>
            <a:r>
              <a:rPr lang="ru-RU" b="1" dirty="0" smtClean="0"/>
              <a:t>в </a:t>
            </a:r>
            <a:r>
              <a:rPr lang="ru-RU" b="1" dirty="0" err="1"/>
              <a:t>Helios</a:t>
            </a:r>
            <a:r>
              <a:rPr lang="ru-RU" b="1" dirty="0"/>
              <a:t> </a:t>
            </a:r>
            <a:r>
              <a:rPr lang="ru-RU" b="1" dirty="0" err="1"/>
              <a:t>Klinik</a:t>
            </a:r>
            <a:r>
              <a:rPr lang="ru-RU" b="1" dirty="0" smtClean="0"/>
              <a:t>. студентка  </a:t>
            </a:r>
            <a:r>
              <a:rPr lang="ru-RU" b="1" dirty="0"/>
              <a:t>5 курса лечебного </a:t>
            </a:r>
            <a:r>
              <a:rPr lang="ru-RU" sz="1600" b="1" dirty="0"/>
              <a:t>факультета</a:t>
            </a:r>
            <a:r>
              <a:rPr lang="ru-RU" b="1" dirty="0"/>
              <a:t> ДГМУ - </a:t>
            </a:r>
            <a:r>
              <a:rPr lang="ru-RU" b="1" dirty="0" err="1"/>
              <a:t>Биячуева</a:t>
            </a:r>
            <a:r>
              <a:rPr lang="ru-RU" b="1" dirty="0"/>
              <a:t> Лариса.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536504" cy="36549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04048" y="404664"/>
            <a:ext cx="4536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Обучающиеся Казахстанско-российского медицинского университета </a:t>
            </a:r>
            <a:r>
              <a:rPr lang="ru-RU" b="1" dirty="0" smtClean="0"/>
              <a:t>на  практике </a:t>
            </a:r>
            <a:r>
              <a:rPr lang="ru-RU" b="1" dirty="0"/>
              <a:t>по стоматологии </a:t>
            </a:r>
            <a:r>
              <a:rPr lang="ru-RU" b="1" dirty="0" smtClean="0"/>
              <a:t>в </a:t>
            </a:r>
            <a:r>
              <a:rPr lang="ru-RU" b="1" dirty="0"/>
              <a:t>ДГМУ</a:t>
            </a:r>
          </a:p>
        </p:txBody>
      </p:sp>
    </p:spTree>
    <p:extLst>
      <p:ext uri="{BB962C8B-B14F-4D97-AF65-F5344CB8AC3E}">
        <p14:creationId xmlns="" xmlns:p14="http://schemas.microsoft.com/office/powerpoint/2010/main" val="14064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162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Образовательный сектор </a:t>
            </a:r>
            <a:endParaRPr kumimoji="0" lang="ru-RU" altLang="ru-RU" sz="4000" dirty="0" smtClean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107504" y="764629"/>
            <a:ext cx="8964488" cy="587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bIns="0"/>
          <a:lstStyle>
            <a:lvl1pPr marL="53975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kumimoji="1" sz="3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39775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1" sz="26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995363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kumimoji="1"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260475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kumimoji="1" sz="22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1481138" indent="-20955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19383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3955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28527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3099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None/>
            </a:pPr>
            <a:r>
              <a:rPr kumimoji="0" lang="ru-RU" altLang="ru-RU" sz="2400" dirty="0" err="1">
                <a:solidFill>
                  <a:srgbClr val="FFFFFF"/>
                </a:solidFill>
                <a:latin typeface="Arial Black" pitchFamily="34" charset="0"/>
              </a:rPr>
              <a:t>Довузовский</a:t>
            </a:r>
            <a:r>
              <a:rPr kumimoji="0" lang="ru-RU" altLang="ru-RU" sz="2400" dirty="0">
                <a:solidFill>
                  <a:srgbClr val="FFFFFF"/>
                </a:solidFill>
                <a:latin typeface="Arial Black" pitchFamily="34" charset="0"/>
              </a:rPr>
              <a:t> уровень:</a:t>
            </a:r>
          </a:p>
          <a:p>
            <a:pPr algn="just"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r>
              <a:rPr lang="ru-RU" altLang="ru-RU" sz="28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 Внедрить </a:t>
            </a:r>
            <a:r>
              <a:rPr lang="ru-RU" altLang="ru-RU" sz="28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практику проведения конкурсов, олимпиад </a:t>
            </a:r>
            <a:r>
              <a:rPr lang="ru-RU" altLang="ru-RU" sz="28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 для </a:t>
            </a:r>
            <a:r>
              <a:rPr lang="ru-RU" altLang="ru-RU" sz="28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абитуриентов последовательно в школах, училищах, техникумах и медицинских вузах регионов, а финальные состязания проводить в </a:t>
            </a:r>
            <a:r>
              <a:rPr lang="ru-RU" altLang="ru-RU" sz="2800" dirty="0" err="1">
                <a:solidFill>
                  <a:srgbClr val="FFFFFF"/>
                </a:solidFill>
                <a:latin typeface="+mn-lt"/>
                <a:cs typeface="Times New Roman" pitchFamily="18" charset="0"/>
              </a:rPr>
              <a:t>СтГМУ</a:t>
            </a:r>
            <a:r>
              <a:rPr lang="ru-RU" altLang="ru-RU" sz="28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.</a:t>
            </a:r>
            <a:r>
              <a:rPr kumimoji="0" lang="ru-RU" altLang="ru-RU" sz="28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;</a:t>
            </a:r>
            <a:endParaRPr kumimoji="0" lang="ru-RU" altLang="ru-RU" sz="2800" dirty="0">
              <a:solidFill>
                <a:srgbClr val="FFFFFF"/>
              </a:solidFill>
              <a:latin typeface="+mn-lt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r>
              <a:rPr lang="ru-RU" altLang="ru-RU" sz="28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 Создание </a:t>
            </a:r>
            <a:r>
              <a:rPr lang="ru-RU" altLang="ru-RU" sz="28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условий для улучшения качественного состава обучающихся в </a:t>
            </a:r>
            <a:r>
              <a:rPr lang="ru-RU" altLang="ru-RU" sz="28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вузе. Совершенствование </a:t>
            </a:r>
            <a:r>
              <a:rPr lang="ru-RU" altLang="ru-RU" sz="28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форм </a:t>
            </a:r>
            <a:r>
              <a:rPr lang="ru-RU" altLang="ru-RU" sz="2800" dirty="0" err="1">
                <a:solidFill>
                  <a:srgbClr val="FFFFFF"/>
                </a:solidFill>
                <a:latin typeface="+mn-lt"/>
                <a:cs typeface="Times New Roman" pitchFamily="18" charset="0"/>
              </a:rPr>
              <a:t>профориентационной</a:t>
            </a:r>
            <a:r>
              <a:rPr lang="ru-RU" altLang="ru-RU" sz="28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работы и её методическое обеспечение. Поддержка развития олимпиадного движения школьников. </a:t>
            </a:r>
            <a:endParaRPr kumimoji="0" lang="ru-RU" altLang="ru-RU" sz="2800" dirty="0">
              <a:solidFill>
                <a:srgbClr val="FFFFFF"/>
              </a:solidFill>
              <a:latin typeface="+mn-lt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r>
              <a:rPr kumimoji="0" lang="ru-RU" altLang="ru-RU" sz="28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    Разработка </a:t>
            </a:r>
            <a:r>
              <a:rPr kumimoji="0" lang="ru-RU" altLang="ru-RU" sz="28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и внедрение Программы развития «</a:t>
            </a:r>
            <a:r>
              <a:rPr kumimoji="0" lang="ru-RU" altLang="ru-RU" sz="28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Школа-университет-клиника</a:t>
            </a:r>
            <a:r>
              <a:rPr kumimoji="0" lang="ru-RU" altLang="ru-RU" sz="28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», направленной на повышение качества и доступности образовательных услуг, предоставляемых абитуриентам, модернизации образовательных программ </a:t>
            </a:r>
            <a:r>
              <a:rPr kumimoji="0" lang="ru-RU" altLang="ru-RU" sz="2800" dirty="0" err="1">
                <a:solidFill>
                  <a:srgbClr val="FFFFFF"/>
                </a:solidFill>
                <a:latin typeface="+mn-lt"/>
                <a:cs typeface="Times New Roman" pitchFamily="18" charset="0"/>
              </a:rPr>
              <a:t>довузовской</a:t>
            </a:r>
            <a:r>
              <a:rPr kumimoji="0" lang="ru-RU" altLang="ru-RU" sz="28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подготовки на основе внедрения инновационных форм и методов дистанционного обучения.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kumimoji="0" lang="ru-RU" altLang="ru-RU" sz="1400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kumimoji="0" lang="ru-RU" altLang="ru-RU" sz="900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altLang="ru-RU" sz="900" dirty="0">
                <a:solidFill>
                  <a:srgbClr val="FFFFFF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>
          <a:xfrm>
            <a:off x="611188" y="1457325"/>
            <a:ext cx="8281987" cy="5400675"/>
          </a:xfrm>
        </p:spPr>
        <p:txBody>
          <a:bodyPr/>
          <a:lstStyle/>
          <a:p>
            <a:pPr marL="53975" indent="388938" eaLnBrk="1" hangingPunct="1">
              <a:lnSpc>
                <a:spcPct val="80000"/>
              </a:lnSpc>
            </a:pPr>
            <a:endParaRPr kumimoji="0" lang="ru-RU" altLang="ru-RU" sz="1200" smtClean="0">
              <a:solidFill>
                <a:srgbClr val="FFFFFF"/>
              </a:solidFill>
              <a:cs typeface="Arial" charset="0"/>
            </a:endParaRPr>
          </a:p>
          <a:p>
            <a:pPr marL="53975" indent="388938" eaLnBrk="1" hangingPunct="1">
              <a:lnSpc>
                <a:spcPct val="80000"/>
              </a:lnSpc>
            </a:pPr>
            <a:endParaRPr kumimoji="0" lang="ru-RU" altLang="ru-RU" sz="800" smtClean="0">
              <a:solidFill>
                <a:srgbClr val="FFFFFF"/>
              </a:solidFill>
              <a:cs typeface="Arial" charset="0"/>
            </a:endParaRPr>
          </a:p>
          <a:p>
            <a:pPr marL="53975" indent="388938" eaLnBrk="1" hangingPunct="1">
              <a:lnSpc>
                <a:spcPct val="80000"/>
              </a:lnSpc>
            </a:pPr>
            <a:r>
              <a:rPr kumimoji="0" lang="ru-RU" altLang="ru-RU" sz="800" smtClean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143321" y="571480"/>
            <a:ext cx="8893175" cy="607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bIns="0"/>
          <a:lstStyle>
            <a:lvl1pPr marL="53975" indent="449263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kumimoji="1" sz="3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39775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1" sz="26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995363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kumimoji="1"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260475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kumimoji="1" sz="22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1481138" indent="-20955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19383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3955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28527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3099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FFFF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altLang="ru-RU" sz="2400" b="1" dirty="0" err="1">
                <a:solidFill>
                  <a:srgbClr val="FFFF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Додипломный</a:t>
            </a:r>
            <a:r>
              <a:rPr lang="ru-RU" altLang="ru-RU" sz="2400" b="1" dirty="0">
                <a:solidFill>
                  <a:srgbClr val="FFFF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уровень: </a:t>
            </a:r>
          </a:p>
          <a:p>
            <a:pPr>
              <a:buFont typeface="Wingdings" pitchFamily="2" charset="2"/>
              <a:buNone/>
            </a:pPr>
            <a:r>
              <a:rPr kumimoji="0" lang="ru-RU" altLang="ru-RU" sz="24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2.1. Учебная деятельность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r>
              <a:rPr kumimoji="0" lang="ru-RU" altLang="ru-RU" sz="24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Развивать академическую мобильность преподавателей медицинских вузов Кластера, практикуя чтение лекций по клиническим дисциплинам в форме онлайн-трансляций лекций ведущих ученых вузов Кластера</a:t>
            </a:r>
            <a:r>
              <a:rPr kumimoji="0" lang="ru-RU" altLang="ru-RU" sz="24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endParaRPr kumimoji="0" lang="ru-RU" altLang="ru-RU" sz="2400" dirty="0">
              <a:solidFill>
                <a:srgbClr val="FFFFFF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r>
              <a:rPr lang="ru-RU" altLang="ru-RU" sz="24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Продолжить практиковать введение в состав предметных экзаменационных комиссий, комиссий ГИА, </a:t>
            </a:r>
            <a:r>
              <a:rPr lang="ru-RU" altLang="ru-RU" sz="2400" dirty="0" err="1">
                <a:solidFill>
                  <a:srgbClr val="FFFFFF"/>
                </a:solidFill>
                <a:latin typeface="+mn-lt"/>
                <a:cs typeface="Times New Roman" pitchFamily="18" charset="0"/>
              </a:rPr>
              <a:t>аккредитационных</a:t>
            </a:r>
            <a:r>
              <a:rPr lang="ru-RU" altLang="ru-RU" sz="24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комиссий преподавателей из числа образовательных организаций - участников Кластера</a:t>
            </a:r>
            <a:r>
              <a:rPr lang="ru-RU" altLang="ru-RU" sz="24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endParaRPr kumimoji="0" lang="ru-RU" altLang="ru-RU" sz="2400" dirty="0">
              <a:solidFill>
                <a:srgbClr val="FFFFFF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r>
              <a:rPr lang="ru-RU" altLang="ru-RU" sz="24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Создание  </a:t>
            </a:r>
            <a:r>
              <a:rPr lang="ru-RU" altLang="ru-RU" sz="24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сетевых основных, дополнительных общеобразовательных и дополнительных профессиональных программ, формирующих и развивающих компетенции выпускников по направлениям подготовки (специальностям), с учётом потребностей регионального рынка труда, запросов работодателей и образовательных потребностей обучающихся</a:t>
            </a:r>
            <a:r>
              <a:rPr kumimoji="0" lang="ru-RU" altLang="ru-RU" sz="24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endParaRPr kumimoji="0" lang="ru-RU" altLang="ru-RU" sz="2400" dirty="0">
              <a:solidFill>
                <a:srgbClr val="FFFFFF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endParaRPr kumimoji="0" lang="ru-RU" altLang="ru-RU" sz="1800" dirty="0">
              <a:solidFill>
                <a:srgbClr val="FFFFFF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kumimoji="0" lang="ru-RU" altLang="ru-RU" sz="1200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kumimoji="0" lang="ru-RU" altLang="ru-RU" sz="800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altLang="ru-RU" sz="800" dirty="0">
                <a:solidFill>
                  <a:srgbClr val="FFFFFF"/>
                </a:solidFill>
                <a:latin typeface="+mn-lt"/>
              </a:rPr>
              <a:t>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Образовательный сектор </a:t>
            </a:r>
            <a:endParaRPr kumimoji="0" lang="ru-RU" altLang="ru-RU" sz="4000" dirty="0" smtClean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9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>
          <a:xfrm>
            <a:off x="611188" y="1457325"/>
            <a:ext cx="8281987" cy="5400675"/>
          </a:xfrm>
        </p:spPr>
        <p:txBody>
          <a:bodyPr/>
          <a:lstStyle/>
          <a:p>
            <a:pPr marL="53975" indent="388938" eaLnBrk="1" hangingPunct="1">
              <a:lnSpc>
                <a:spcPct val="80000"/>
              </a:lnSpc>
            </a:pPr>
            <a:endParaRPr kumimoji="0" lang="ru-RU" altLang="ru-RU" sz="1200" smtClean="0">
              <a:solidFill>
                <a:srgbClr val="FFFFFF"/>
              </a:solidFill>
              <a:cs typeface="Arial" charset="0"/>
            </a:endParaRPr>
          </a:p>
          <a:p>
            <a:pPr marL="53975" indent="388938" eaLnBrk="1" hangingPunct="1">
              <a:lnSpc>
                <a:spcPct val="80000"/>
              </a:lnSpc>
            </a:pPr>
            <a:endParaRPr kumimoji="0" lang="ru-RU" altLang="ru-RU" sz="800" smtClean="0">
              <a:solidFill>
                <a:srgbClr val="FFFFFF"/>
              </a:solidFill>
              <a:cs typeface="Arial" charset="0"/>
            </a:endParaRPr>
          </a:p>
          <a:p>
            <a:pPr marL="53975" indent="388938" eaLnBrk="1" hangingPunct="1">
              <a:lnSpc>
                <a:spcPct val="80000"/>
              </a:lnSpc>
            </a:pPr>
            <a:r>
              <a:rPr kumimoji="0" lang="ru-RU" altLang="ru-RU" sz="800" smtClean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107504" y="692621"/>
            <a:ext cx="88931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bIns="0"/>
          <a:lstStyle>
            <a:lvl1pPr marL="53975" indent="449263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kumimoji="1" sz="3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39775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1" sz="26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995363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kumimoji="1"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260475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kumimoji="1" sz="22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1481138" indent="-20955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19383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3955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28527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3099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FFFF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altLang="ru-RU" sz="2400" b="1" dirty="0" err="1">
                <a:solidFill>
                  <a:srgbClr val="FFFF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Додипломный</a:t>
            </a:r>
            <a:r>
              <a:rPr lang="ru-RU" altLang="ru-RU" sz="2400" b="1" dirty="0">
                <a:solidFill>
                  <a:srgbClr val="FFFF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уровень: </a:t>
            </a:r>
          </a:p>
          <a:p>
            <a:pPr>
              <a:buFont typeface="Wingdings" pitchFamily="2" charset="2"/>
              <a:buNone/>
            </a:pPr>
            <a:r>
              <a:rPr kumimoji="0" lang="ru-RU" altLang="ru-RU" sz="23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2.2. Методическая работа</a:t>
            </a:r>
          </a:p>
          <a:p>
            <a:pPr algn="just"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r>
              <a:rPr kumimoji="0" lang="ru-RU" altLang="ru-RU" sz="23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Завершить совместную разработку учебных планов и рабочих программ по дисциплинам ООП соответствующих специальностей, реализуемых в вузах Кластера;</a:t>
            </a:r>
          </a:p>
          <a:p>
            <a:pPr algn="just"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r>
              <a:rPr lang="ru-RU" altLang="ru-RU" sz="23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Довести издание совместной методической продукции (учебников, учебных пособий, учебно-методических пособий, методических разработок) до 30% от общего годового плана издания;</a:t>
            </a:r>
          </a:p>
          <a:p>
            <a:pPr algn="just"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r>
              <a:rPr kumimoji="0" lang="ru-RU" altLang="ru-RU" sz="23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Практиковать проведение не менее одной в семестр совместной методической конференции среди вузов Кластера в онлайн-режиме;</a:t>
            </a:r>
          </a:p>
          <a:p>
            <a:pPr algn="just"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r>
              <a:rPr kumimoji="0" lang="ru-RU" altLang="ru-RU" sz="23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Завершить формирование единого библиотечного пространства, которое даст возможность преподавателям и студентам вузов Кластера пользоваться ресурсами библиотек вузов Кластера;</a:t>
            </a:r>
          </a:p>
          <a:p>
            <a:pPr algn="just"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r>
              <a:rPr kumimoji="0" lang="ru-RU" altLang="ru-RU" sz="23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Утвердить и реализовывать проведение совместных Олимпиад, конференций, </a:t>
            </a:r>
            <a:r>
              <a:rPr kumimoji="0" lang="ru-RU" altLang="ru-RU" sz="2300" dirty="0" err="1">
                <a:solidFill>
                  <a:srgbClr val="FFFFFF"/>
                </a:solidFill>
                <a:latin typeface="+mn-lt"/>
                <a:cs typeface="Times New Roman" pitchFamily="18" charset="0"/>
              </a:rPr>
              <a:t>вебинаров</a:t>
            </a:r>
            <a:r>
              <a:rPr kumimoji="0" lang="ru-RU" altLang="ru-RU" sz="23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, симпозиумов, круглых столов и т.д. в вузах Кластера</a:t>
            </a:r>
            <a:r>
              <a:rPr kumimoji="0" lang="ru-RU" altLang="ru-RU" sz="23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;</a:t>
            </a:r>
            <a:r>
              <a:rPr kumimoji="0" lang="ru-RU" altLang="ru-RU" sz="2300" dirty="0" smtClean="0">
                <a:solidFill>
                  <a:srgbClr val="FFFFFF"/>
                </a:solidFill>
                <a:latin typeface="+mn-lt"/>
              </a:rPr>
              <a:t> </a:t>
            </a:r>
            <a:endParaRPr kumimoji="0" lang="ru-RU" altLang="ru-RU" sz="23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4624"/>
            <a:ext cx="9144000" cy="669732"/>
          </a:xfrm>
          <a:prstGeom prst="rect">
            <a:avLst/>
          </a:prstGeom>
        </p:spPr>
        <p:txBody>
          <a:bodyPr vert="horz" wrap="square" lIns="91440" tIns="64008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kumimoji="1" sz="3800" b="0" kern="1200" cap="none" spc="-150" baseline="0">
                <a:solidFill>
                  <a:srgbClr val="C1EEFF"/>
                </a:solidFill>
                <a:latin typeface="+mj-lt"/>
                <a:ea typeface="Arial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C1EEFF"/>
                </a:solidFill>
                <a:latin typeface="Consolas" pitchFamily="49" charset="0"/>
                <a:ea typeface="Arial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C1EEFF"/>
                </a:solidFill>
                <a:latin typeface="Consolas" pitchFamily="49" charset="0"/>
                <a:ea typeface="Arial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C1EEFF"/>
                </a:solidFill>
                <a:latin typeface="Consolas" pitchFamily="49" charset="0"/>
                <a:ea typeface="Arial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C1EEFF"/>
                </a:solidFill>
                <a:latin typeface="Consolas" pitchFamily="49" charset="0"/>
                <a:ea typeface="Arial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Образовательный сектор </a:t>
            </a:r>
            <a:endParaRPr kumimoji="0" lang="ru-RU" altLang="ru-RU" sz="4000" dirty="0" smtClean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8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611188" y="1457325"/>
            <a:ext cx="8281987" cy="5400675"/>
          </a:xfrm>
        </p:spPr>
        <p:txBody>
          <a:bodyPr/>
          <a:lstStyle/>
          <a:p>
            <a:pPr marL="53975" indent="388938" eaLnBrk="1" hangingPunct="1">
              <a:lnSpc>
                <a:spcPct val="80000"/>
              </a:lnSpc>
            </a:pPr>
            <a:endParaRPr kumimoji="0" lang="ru-RU" altLang="ru-RU" sz="1200" dirty="0" smtClean="0">
              <a:solidFill>
                <a:srgbClr val="FFFFFF"/>
              </a:solidFill>
              <a:cs typeface="Arial" charset="0"/>
            </a:endParaRPr>
          </a:p>
          <a:p>
            <a:pPr marL="53975" indent="388938" eaLnBrk="1" hangingPunct="1">
              <a:lnSpc>
                <a:spcPct val="80000"/>
              </a:lnSpc>
            </a:pPr>
            <a:endParaRPr kumimoji="0" lang="ru-RU" altLang="ru-RU" sz="800" dirty="0" smtClean="0">
              <a:solidFill>
                <a:srgbClr val="FFFFFF"/>
              </a:solidFill>
              <a:cs typeface="Arial" charset="0"/>
            </a:endParaRPr>
          </a:p>
          <a:p>
            <a:pPr marL="53975" indent="388938" eaLnBrk="1" hangingPunct="1">
              <a:lnSpc>
                <a:spcPct val="80000"/>
              </a:lnSpc>
            </a:pPr>
            <a:r>
              <a:rPr kumimoji="0" lang="ru-RU" altLang="ru-RU" sz="800" dirty="0" smtClean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1" y="714357"/>
            <a:ext cx="9144000" cy="614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bIns="0"/>
          <a:lstStyle>
            <a:lvl1pPr marL="53975" indent="449263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kumimoji="1" sz="3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39775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1" sz="26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995363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kumimoji="1"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260475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kumimoji="1" sz="22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1481138" indent="-20955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19383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3955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28527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30993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FFFF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altLang="ru-RU" sz="2400" b="1" dirty="0" err="1">
                <a:solidFill>
                  <a:srgbClr val="FFFF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Додипломный</a:t>
            </a:r>
            <a:r>
              <a:rPr lang="ru-RU" altLang="ru-RU" sz="2400" b="1" dirty="0">
                <a:solidFill>
                  <a:srgbClr val="FFFF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уровень:</a:t>
            </a:r>
            <a:r>
              <a:rPr lang="ru-RU" altLang="ru-RU" sz="2800" dirty="0">
                <a:solidFill>
                  <a:srgbClr val="FFFF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kumimoji="0" lang="ru-RU" altLang="ru-RU" sz="2800" b="1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2.2. Методическая работа</a:t>
            </a:r>
          </a:p>
          <a:p>
            <a:pPr algn="just"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r>
              <a:rPr kumimoji="0" lang="ru-RU" altLang="ru-RU" sz="28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Создать учебно-методический центр Кластера в целях формирования единых методических подходов при формировании программ, реализуемых вузами Кластера, и осуществления образовательной деятельности на основе лучших мировых и отечественных практик</a:t>
            </a:r>
            <a:r>
              <a:rPr kumimoji="0" lang="ru-RU" altLang="ru-RU" sz="2800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;</a:t>
            </a:r>
            <a:endParaRPr kumimoji="0" lang="ru-RU" altLang="ru-RU" sz="2800" dirty="0">
              <a:solidFill>
                <a:srgbClr val="FFFFFF"/>
              </a:solidFill>
              <a:latin typeface="+mn-lt"/>
            </a:endParaRPr>
          </a:p>
          <a:p>
            <a:pPr algn="just"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r>
              <a:rPr kumimoji="0" lang="ru-RU" altLang="ru-RU" sz="28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Формировать единый внутренний регламент и служб информационно-методического сопровождения образовательного процесса в университетах Кластера, на основе разработанных локальных (</a:t>
            </a:r>
            <a:r>
              <a:rPr kumimoji="0" lang="ru-RU" altLang="ru-RU" sz="2800" dirty="0" err="1">
                <a:solidFill>
                  <a:srgbClr val="FFFFFF"/>
                </a:solidFill>
                <a:latin typeface="+mn-lt"/>
                <a:cs typeface="Times New Roman" pitchFamily="18" charset="0"/>
              </a:rPr>
              <a:t>внутривузовских</a:t>
            </a:r>
            <a:r>
              <a:rPr kumimoji="0" lang="ru-RU" altLang="ru-RU" sz="28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, межвузовских) нормативно-правовых  актов;</a:t>
            </a:r>
          </a:p>
          <a:p>
            <a:pPr algn="just"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r>
              <a:rPr kumimoji="0" lang="ru-RU" altLang="ru-RU" sz="2800" dirty="0">
                <a:solidFill>
                  <a:srgbClr val="FFFFFF"/>
                </a:solidFill>
                <a:latin typeface="+mn-lt"/>
                <a:cs typeface="Times New Roman" pitchFamily="18" charset="0"/>
              </a:rPr>
              <a:t> Разработка нормативных документов по эффективной самостоятельной работе студентов университетов. Реализация и контроль их применения. Обмен опытом среди вузов участников Кластера.</a:t>
            </a: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endParaRPr kumimoji="0" lang="ru-RU" altLang="ru-RU" sz="2400" dirty="0">
              <a:solidFill>
                <a:srgbClr val="FFFFFF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FFFF00"/>
              </a:buClr>
              <a:buSzPct val="105000"/>
              <a:buFont typeface="Wingdings" pitchFamily="2" charset="2"/>
              <a:buChar char="§"/>
            </a:pPr>
            <a:endParaRPr lang="ru-RU" altLang="ru-RU" sz="2400" b="1" dirty="0">
              <a:solidFill>
                <a:srgbClr val="FFFFFF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kumimoji="0" lang="ru-RU" altLang="ru-RU" sz="1400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kumimoji="0" lang="ru-RU" altLang="ru-RU" sz="900" dirty="0">
              <a:solidFill>
                <a:srgbClr val="FFFFFF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altLang="ru-RU" sz="900" dirty="0">
                <a:solidFill>
                  <a:srgbClr val="FFFFFF"/>
                </a:solidFill>
                <a:latin typeface="+mn-lt"/>
              </a:rPr>
              <a:t>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162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Образовательный сектор </a:t>
            </a:r>
            <a:endParaRPr kumimoji="0" lang="ru-RU" altLang="ru-RU" sz="4000" dirty="0" smtClean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0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dgmu.ru/wp-content/uploads/2018/11/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49" t="13095" r="1335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496" y="5598368"/>
            <a:ext cx="9144000" cy="1143000"/>
          </a:xfrm>
        </p:spPr>
        <p:txBody>
          <a:bodyPr/>
          <a:lstStyle/>
          <a:p>
            <a:pPr algn="ctr" eaLnBrk="1" hangingPunct="1"/>
            <a:r>
              <a:rPr kumimoji="0" lang="ru-RU" alt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251520" y="6357958"/>
            <a:ext cx="8712968" cy="239394"/>
          </a:xfrm>
        </p:spPr>
        <p:txBody>
          <a:bodyPr/>
          <a:lstStyle/>
          <a:p>
            <a:pPr marL="68263" indent="0" algn="ctr">
              <a:buFont typeface="Wingdings" pitchFamily="2" charset="2"/>
              <a:buNone/>
            </a:pPr>
            <a:r>
              <a:rPr lang="ru-RU" altLang="ru-RU" sz="2800" b="1" dirty="0" smtClean="0">
                <a:cs typeface="Arial" charset="0"/>
              </a:rPr>
              <a:t>20 мая 2016г – заседание Кластера в ДГМУ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715436" cy="60722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1240666"/>
          </a:xfrm>
        </p:spPr>
        <p:txBody>
          <a:bodyPr/>
          <a:lstStyle/>
          <a:p>
            <a:pPr marL="68263" indent="0" algn="just">
              <a:buFont typeface="Wingdings" pitchFamily="2" charset="2"/>
              <a:buNone/>
            </a:pPr>
            <a:r>
              <a:rPr lang="ru-RU" altLang="ru-RU" sz="2400" b="1" dirty="0" smtClean="0">
                <a:cs typeface="Arial" charset="0"/>
              </a:rPr>
              <a:t>19 мая 2016 г.  ДГМУ - учебно-методическая конференция </a:t>
            </a:r>
            <a:r>
              <a:rPr lang="ru-RU" altLang="ru-RU" sz="2400" b="1" dirty="0" smtClean="0">
                <a:solidFill>
                  <a:srgbClr val="FFFF00"/>
                </a:solidFill>
                <a:cs typeface="Arial" charset="0"/>
              </a:rPr>
              <a:t>«Пути повышения качества образования: взаимодействие участников научно-образовательного кластера»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52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214283" y="-11681"/>
            <a:ext cx="87154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научно-образовательная конференция </a:t>
            </a:r>
            <a:r>
              <a:rPr lang="ru-RU" alt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«Роль </a:t>
            </a:r>
            <a:r>
              <a:rPr lang="ru-RU" alt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симуляционных</a:t>
            </a:r>
            <a:r>
              <a:rPr lang="ru-RU" alt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технологий в подготовке к первичной аккредитации специалиста</a:t>
            </a:r>
            <a:r>
              <a:rPr lang="ru-RU" alt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gmu.ru/wp-content/uploads/2017/03/2016-11-10-17.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23"/>
          <a:stretch/>
        </p:blipFill>
        <p:spPr bwMode="auto">
          <a:xfrm>
            <a:off x="6074924" y="4149079"/>
            <a:ext cx="2904627" cy="256963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142984"/>
            <a:ext cx="4320479" cy="2540942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dgmu.ru/wp-content/uploads/2017/03/2016-11-10-14.40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56008"/>
            <a:ext cx="3473298" cy="296270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gmu.ru/wp-content/uploads/2017/03/IMG_8242_vie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73"/>
          <a:stretch/>
        </p:blipFill>
        <p:spPr bwMode="auto">
          <a:xfrm>
            <a:off x="4681481" y="1142983"/>
            <a:ext cx="4298069" cy="293408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gmu.ru/wp-content/uploads/2017/03/2016-11-10-09.33-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66" r="14222"/>
          <a:stretch/>
        </p:blipFill>
        <p:spPr bwMode="auto">
          <a:xfrm>
            <a:off x="3288042" y="3756008"/>
            <a:ext cx="2786881" cy="296270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61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89"/>
            <a:ext cx="8429684" cy="785819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16 июня 2017г – </a:t>
            </a:r>
            <a:r>
              <a:rPr lang="ru-RU" sz="2000" dirty="0" smtClean="0">
                <a:solidFill>
                  <a:srgbClr val="FFFF00"/>
                </a:solidFill>
              </a:rPr>
              <a:t>открытие</a:t>
            </a:r>
            <a:r>
              <a:rPr lang="ru-RU" sz="2400" dirty="0" smtClean="0">
                <a:solidFill>
                  <a:srgbClr val="FFFF00"/>
                </a:solidFill>
              </a:rPr>
              <a:t> научно-образовательного инновационного центра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Users\Admin\Desktop\Руми халу\Открытие научно\Сюда\IMG_447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715436" cy="121442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Республиканская учебно-методическая конференция </a:t>
            </a:r>
            <a:r>
              <a:rPr lang="ru-RU" sz="2400" b="1" dirty="0" smtClean="0">
                <a:solidFill>
                  <a:srgbClr val="FFFF00"/>
                </a:solidFill>
              </a:rPr>
              <a:t>«Проблемы управления качеством подготовки специалистов в медицинском вузе»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s://dgmu.ru/wp-content/uploads/2017/01/IMG_3687-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714356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М</a:t>
            </a:r>
            <a:r>
              <a:rPr lang="ru-RU" sz="2000" dirty="0" smtClean="0">
                <a:solidFill>
                  <a:schemeClr val="tx1"/>
                </a:solidFill>
              </a:rPr>
              <a:t>ежвузовская олимпиада по оказанию первой помощи </a:t>
            </a:r>
            <a:r>
              <a:rPr lang="ru-RU" sz="2000" dirty="0" smtClean="0">
                <a:solidFill>
                  <a:srgbClr val="FFFF00"/>
                </a:solidFill>
              </a:rPr>
              <a:t>«Спаси и сохрани»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s://dgmu.ru/wp-content/uploads/2018/02/IMG_723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3033"/>
            <a:ext cx="9144000" cy="90001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еждународная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академическая мобильность</a:t>
            </a:r>
          </a:p>
        </p:txBody>
      </p:sp>
      <p:pic>
        <p:nvPicPr>
          <p:cNvPr id="6" name="Объект 5" descr="C:\Users\Umka\Desktop\IMG_1280-1-225x3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8746"/>
            <a:ext cx="3203848" cy="42225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707904" y="1628800"/>
            <a:ext cx="52930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I Российско-Узбекского образовательного форума 18 октября 2018 года ДГМУ подписаны Соглашения о сотрудничестве с двумя узбекскими вузами: Бухарским государственным медицинским институтом им. Абу Али Ибн Сина и Андижанским государственным медицинским институтом.</a:t>
            </a:r>
          </a:p>
        </p:txBody>
      </p:sp>
    </p:spTree>
    <p:extLst>
      <p:ext uri="{BB962C8B-B14F-4D97-AF65-F5344CB8AC3E}">
        <p14:creationId xmlns="" xmlns:p14="http://schemas.microsoft.com/office/powerpoint/2010/main" val="14828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9458" y="-30301"/>
            <a:ext cx="8496944" cy="90001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еждународная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академическая мобильность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64" y="1196752"/>
            <a:ext cx="4903536" cy="36749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6" y="1438128"/>
            <a:ext cx="2928690" cy="39100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2810" y="5736353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бучающиеся  на производственной  практике в </a:t>
            </a:r>
            <a:r>
              <a:rPr lang="ru-RU" b="1" dirty="0"/>
              <a:t>зарубежных вузах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53997"/>
            <a:ext cx="4333900" cy="300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01" y="3203528"/>
            <a:ext cx="362743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51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1653</TotalTime>
  <Words>643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Слайд 1</vt:lpstr>
      <vt:lpstr>Слайд 2</vt:lpstr>
      <vt:lpstr>Слайд 3</vt:lpstr>
      <vt:lpstr>Слайд 4</vt:lpstr>
      <vt:lpstr>16 июня 2017г – открытие научно-образовательного инновационного центра</vt:lpstr>
      <vt:lpstr>Республиканская учебно-методическая конференция «Проблемы управления качеством подготовки специалистов в медицинском вузе» </vt:lpstr>
      <vt:lpstr>Межвузовская олимпиада по оказанию первой помощи «Спаси и сохрани»</vt:lpstr>
      <vt:lpstr>Международная академическая мобильность</vt:lpstr>
      <vt:lpstr>Международная академическая мобильность</vt:lpstr>
      <vt:lpstr>Международная академическая мобильность</vt:lpstr>
      <vt:lpstr>Слайд 11</vt:lpstr>
      <vt:lpstr>Образовательный сектор </vt:lpstr>
      <vt:lpstr>Образовательный сектор </vt:lpstr>
      <vt:lpstr>Слайд 14</vt:lpstr>
      <vt:lpstr>Образовательный сектор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111</cp:lastModifiedBy>
  <cp:revision>121</cp:revision>
  <dcterms:created xsi:type="dcterms:W3CDTF">2014-12-09T08:00:25Z</dcterms:created>
  <dcterms:modified xsi:type="dcterms:W3CDTF">2018-12-23T10:39:52Z</dcterms:modified>
</cp:coreProperties>
</file>